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54"/>
  </p:notesMasterIdLst>
  <p:sldIdLst>
    <p:sldId id="306" r:id="rId3"/>
    <p:sldId id="259" r:id="rId4"/>
    <p:sldId id="666" r:id="rId5"/>
    <p:sldId id="785" r:id="rId6"/>
    <p:sldId id="786" r:id="rId7"/>
    <p:sldId id="787" r:id="rId8"/>
    <p:sldId id="795" r:id="rId9"/>
    <p:sldId id="660" r:id="rId10"/>
    <p:sldId id="661" r:id="rId11"/>
    <p:sldId id="662" r:id="rId12"/>
    <p:sldId id="796" r:id="rId13"/>
    <p:sldId id="797" r:id="rId14"/>
    <p:sldId id="798" r:id="rId15"/>
    <p:sldId id="799" r:id="rId16"/>
    <p:sldId id="800" r:id="rId17"/>
    <p:sldId id="801" r:id="rId18"/>
    <p:sldId id="802" r:id="rId19"/>
    <p:sldId id="670" r:id="rId20"/>
    <p:sldId id="671" r:id="rId21"/>
    <p:sldId id="672" r:id="rId22"/>
    <p:sldId id="673" r:id="rId23"/>
    <p:sldId id="675" r:id="rId24"/>
    <p:sldId id="676" r:id="rId25"/>
    <p:sldId id="678" r:id="rId26"/>
    <p:sldId id="679" r:id="rId27"/>
    <p:sldId id="681" r:id="rId28"/>
    <p:sldId id="682" r:id="rId29"/>
    <p:sldId id="680" r:id="rId30"/>
    <p:sldId id="687" r:id="rId31"/>
    <p:sldId id="730" r:id="rId32"/>
    <p:sldId id="731" r:id="rId33"/>
    <p:sldId id="752" r:id="rId34"/>
    <p:sldId id="729" r:id="rId35"/>
    <p:sldId id="717" r:id="rId36"/>
    <p:sldId id="719" r:id="rId37"/>
    <p:sldId id="720" r:id="rId38"/>
    <p:sldId id="788" r:id="rId39"/>
    <p:sldId id="620" r:id="rId40"/>
    <p:sldId id="791" r:id="rId41"/>
    <p:sldId id="803" r:id="rId42"/>
    <p:sldId id="792" r:id="rId43"/>
    <p:sldId id="793" r:id="rId44"/>
    <p:sldId id="732" r:id="rId45"/>
    <p:sldId id="789" r:id="rId46"/>
    <p:sldId id="702" r:id="rId47"/>
    <p:sldId id="733" r:id="rId48"/>
    <p:sldId id="622" r:id="rId49"/>
    <p:sldId id="623" r:id="rId50"/>
    <p:sldId id="738" r:id="rId51"/>
    <p:sldId id="794" r:id="rId52"/>
    <p:sldId id="790"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9D95A"/>
    <a:srgbClr val="010000"/>
    <a:srgbClr val="73FEFF"/>
    <a:srgbClr val="E40E1A"/>
    <a:srgbClr val="E3DDC5"/>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33" autoAdjust="0"/>
    <p:restoredTop sz="94780"/>
  </p:normalViewPr>
  <p:slideViewPr>
    <p:cSldViewPr snapToGrid="0" snapToObjects="1" showGuides="1">
      <p:cViewPr varScale="1">
        <p:scale>
          <a:sx n="143" d="100"/>
          <a:sy n="143" d="100"/>
        </p:scale>
        <p:origin x="1008" y="208"/>
      </p:cViewPr>
      <p:guideLst>
        <p:guide orient="horz" pos="2488"/>
        <p:guide pos="47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3B509-834C-9E4A-9A0F-AE989E5F16D1}" type="datetimeFigureOut">
              <a:rPr lang="en-US" smtClean="0"/>
              <a:t>5/4/22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6F771-1A75-9948-93E4-25C9702F964C}" type="slidenum">
              <a:rPr lang="en-US" smtClean="0"/>
              <a:t>‹#›</a:t>
            </a:fld>
            <a:endParaRPr lang="en-US"/>
          </a:p>
        </p:txBody>
      </p:sp>
    </p:spTree>
    <p:extLst>
      <p:ext uri="{BB962C8B-B14F-4D97-AF65-F5344CB8AC3E}">
        <p14:creationId xmlns:p14="http://schemas.microsoft.com/office/powerpoint/2010/main" val="274419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a:t>
            </a:fld>
            <a:endParaRPr lang="en-US"/>
          </a:p>
        </p:txBody>
      </p:sp>
    </p:spTree>
    <p:extLst>
      <p:ext uri="{BB962C8B-B14F-4D97-AF65-F5344CB8AC3E}">
        <p14:creationId xmlns:p14="http://schemas.microsoft.com/office/powerpoint/2010/main" val="2752124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4</a:t>
            </a:fld>
            <a:endParaRPr lang="en-US"/>
          </a:p>
        </p:txBody>
      </p:sp>
    </p:spTree>
    <p:extLst>
      <p:ext uri="{BB962C8B-B14F-4D97-AF65-F5344CB8AC3E}">
        <p14:creationId xmlns:p14="http://schemas.microsoft.com/office/powerpoint/2010/main" val="3637721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28</a:t>
            </a:fld>
            <a:endParaRPr lang="en-US"/>
          </a:p>
        </p:txBody>
      </p:sp>
    </p:spTree>
    <p:extLst>
      <p:ext uri="{BB962C8B-B14F-4D97-AF65-F5344CB8AC3E}">
        <p14:creationId xmlns:p14="http://schemas.microsoft.com/office/powerpoint/2010/main" val="3099107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29</a:t>
            </a:fld>
            <a:endParaRPr lang="en-US"/>
          </a:p>
        </p:txBody>
      </p:sp>
    </p:spTree>
    <p:extLst>
      <p:ext uri="{BB962C8B-B14F-4D97-AF65-F5344CB8AC3E}">
        <p14:creationId xmlns:p14="http://schemas.microsoft.com/office/powerpoint/2010/main" val="36149115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7" y="365069"/>
            <a:ext cx="8184662" cy="998440"/>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064505"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67124"/>
            <a:ext cx="6972300" cy="2641756"/>
          </a:xfrm>
          <a:prstGeom prst="rect">
            <a:avLst/>
          </a:prstGeom>
        </p:spPr>
        <p:txBody>
          <a:bodyPr anchor="b"/>
          <a:lstStyle>
            <a:lvl1pPr algn="l">
              <a:defRPr sz="5000" b="1" i="0">
                <a:solidFill>
                  <a:srgbClr val="4B2E83"/>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4663" cy="991998"/>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3759"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48955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76933314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 id="2147483666"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hyperlink" Target="http://t3rmin8tor.deviantart.com/art/Look-here-164913712"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hyperlink" Target="https://gist.github.com/hellerbarde/2843375"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jpeg"/></Relationships>
</file>

<file path=ppt/slides/_rels/slide3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jpeg"/></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9FnO3igOkOk" TargetMode="External"/><Relationship Id="rId2" Type="http://schemas.openxmlformats.org/officeDocument/2006/relationships/hyperlink" Target="https://www.imdb.com/title/tt0104257/"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7.png"/></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hyperlink" Target="https://medium.com/basecs/hashing-out-hash-functions-ea5dd8beb4dd"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hyperlink" Target="http://t3rmin8tor.deviantart.com/art/Look-here-164913712" TargetMode="Externa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hyperlink" Target="http://t3rmin8tor.deviantart.com/art/Look-here-16491371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B201EC-50D5-C74A-A62E-936CE7677D9A}"/>
              </a:ext>
            </a:extLst>
          </p:cNvPr>
          <p:cNvPicPr>
            <a:picLocks noChangeAspect="1"/>
          </p:cNvPicPr>
          <p:nvPr/>
        </p:nvPicPr>
        <p:blipFill>
          <a:blip r:embed="rId2"/>
          <a:stretch>
            <a:fillRect/>
          </a:stretch>
        </p:blipFill>
        <p:spPr>
          <a:xfrm>
            <a:off x="2374900" y="2774950"/>
            <a:ext cx="4394200" cy="1308100"/>
          </a:xfrm>
          <a:prstGeom prst="rect">
            <a:avLst/>
          </a:prstGeom>
        </p:spPr>
      </p:pic>
      <p:pic>
        <p:nvPicPr>
          <p:cNvPr id="9" name="Picture 8">
            <a:extLst>
              <a:ext uri="{FF2B5EF4-FFF2-40B4-BE49-F238E27FC236}">
                <a16:creationId xmlns:a16="http://schemas.microsoft.com/office/drawing/2014/main" id="{35C14843-62F5-F548-A2A4-AD4881F89907}"/>
              </a:ext>
            </a:extLst>
          </p:cNvPr>
          <p:cNvPicPr>
            <a:picLocks noChangeAspect="1"/>
          </p:cNvPicPr>
          <p:nvPr/>
        </p:nvPicPr>
        <p:blipFill>
          <a:blip r:embed="rId2"/>
          <a:stretch>
            <a:fillRect/>
          </a:stretch>
        </p:blipFill>
        <p:spPr>
          <a:xfrm>
            <a:off x="395180" y="558152"/>
            <a:ext cx="4394200" cy="1308100"/>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D4F84CDB-8FF0-5B4F-B63B-9276E69A6E50}"/>
              </a:ext>
            </a:extLst>
          </p:cNvPr>
          <p:cNvPicPr>
            <a:picLocks noChangeAspect="1"/>
          </p:cNvPicPr>
          <p:nvPr/>
        </p:nvPicPr>
        <p:blipFill>
          <a:blip r:embed="rId3"/>
          <a:stretch>
            <a:fillRect/>
          </a:stretch>
        </p:blipFill>
        <p:spPr>
          <a:xfrm>
            <a:off x="648068" y="558152"/>
            <a:ext cx="7510509" cy="5250064"/>
          </a:xfrm>
          <a:prstGeom prst="rect">
            <a:avLst/>
          </a:prstGeom>
        </p:spPr>
      </p:pic>
    </p:spTree>
    <p:extLst>
      <p:ext uri="{BB962C8B-B14F-4D97-AF65-F5344CB8AC3E}">
        <p14:creationId xmlns:p14="http://schemas.microsoft.com/office/powerpoint/2010/main" val="553818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88B4ED-B347-294A-B204-5657687E8DDA}"/>
              </a:ext>
            </a:extLst>
          </p:cNvPr>
          <p:cNvSpPr>
            <a:spLocks noGrp="1"/>
          </p:cNvSpPr>
          <p:nvPr>
            <p:ph type="title"/>
          </p:nvPr>
        </p:nvSpPr>
        <p:spPr/>
        <p:txBody>
          <a:bodyPr/>
          <a:lstStyle/>
          <a:p>
            <a:r>
              <a:rPr lang="en-US" dirty="0"/>
              <a:t>Demo 3</a:t>
            </a:r>
          </a:p>
        </p:txBody>
      </p:sp>
      <p:sp>
        <p:nvSpPr>
          <p:cNvPr id="4" name="Oval 3">
            <a:extLst>
              <a:ext uri="{FF2B5EF4-FFF2-40B4-BE49-F238E27FC236}">
                <a16:creationId xmlns:a16="http://schemas.microsoft.com/office/drawing/2014/main" id="{A8130549-A0CA-354D-8260-317CCB96853F}"/>
              </a:ext>
            </a:extLst>
          </p:cNvPr>
          <p:cNvSpPr/>
          <p:nvPr/>
        </p:nvSpPr>
        <p:spPr>
          <a:xfrm>
            <a:off x="2196354"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3</a:t>
            </a:r>
          </a:p>
        </p:txBody>
      </p:sp>
      <p:sp>
        <p:nvSpPr>
          <p:cNvPr id="5" name="Oval 4">
            <a:extLst>
              <a:ext uri="{FF2B5EF4-FFF2-40B4-BE49-F238E27FC236}">
                <a16:creationId xmlns:a16="http://schemas.microsoft.com/office/drawing/2014/main" id="{C38A4B2A-57B6-F549-B87E-AFA6A99AF93E}"/>
              </a:ext>
            </a:extLst>
          </p:cNvPr>
          <p:cNvSpPr/>
          <p:nvPr/>
        </p:nvSpPr>
        <p:spPr>
          <a:xfrm>
            <a:off x="3435365"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sp>
        <p:nvSpPr>
          <p:cNvPr id="6" name="Oval 5">
            <a:extLst>
              <a:ext uri="{FF2B5EF4-FFF2-40B4-BE49-F238E27FC236}">
                <a16:creationId xmlns:a16="http://schemas.microsoft.com/office/drawing/2014/main" id="{6047DB48-8529-4341-A0D8-046A45A1C489}"/>
              </a:ext>
            </a:extLst>
          </p:cNvPr>
          <p:cNvSpPr/>
          <p:nvPr/>
        </p:nvSpPr>
        <p:spPr>
          <a:xfrm>
            <a:off x="4674376"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1</a:t>
            </a:r>
          </a:p>
        </p:txBody>
      </p:sp>
      <p:sp>
        <p:nvSpPr>
          <p:cNvPr id="7" name="Oval 6">
            <a:extLst>
              <a:ext uri="{FF2B5EF4-FFF2-40B4-BE49-F238E27FC236}">
                <a16:creationId xmlns:a16="http://schemas.microsoft.com/office/drawing/2014/main" id="{BDE16B19-7F3F-5846-AAE1-7C4348B1725B}"/>
              </a:ext>
            </a:extLst>
          </p:cNvPr>
          <p:cNvSpPr/>
          <p:nvPr/>
        </p:nvSpPr>
        <p:spPr>
          <a:xfrm>
            <a:off x="5913387"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9" name="Straight Arrow Connector 8">
            <a:extLst>
              <a:ext uri="{FF2B5EF4-FFF2-40B4-BE49-F238E27FC236}">
                <a16:creationId xmlns:a16="http://schemas.microsoft.com/office/drawing/2014/main" id="{DA1DD8A6-026D-424A-8818-1D1369E05763}"/>
              </a:ext>
            </a:extLst>
          </p:cNvPr>
          <p:cNvCxnSpPr>
            <a:stCxn id="4" idx="6"/>
            <a:endCxn id="5" idx="2"/>
          </p:cNvCxnSpPr>
          <p:nvPr/>
        </p:nvCxnSpPr>
        <p:spPr>
          <a:xfrm>
            <a:off x="2958354"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B8060FC-6E15-E842-8797-9535B52AA60E}"/>
              </a:ext>
            </a:extLst>
          </p:cNvPr>
          <p:cNvCxnSpPr>
            <a:cxnSpLocks/>
            <a:stCxn id="5" idx="6"/>
            <a:endCxn id="6" idx="2"/>
          </p:cNvCxnSpPr>
          <p:nvPr/>
        </p:nvCxnSpPr>
        <p:spPr>
          <a:xfrm>
            <a:off x="4197365"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4542A67-F6D7-6040-B3F5-C0B32EC3B329}"/>
              </a:ext>
            </a:extLst>
          </p:cNvPr>
          <p:cNvCxnSpPr>
            <a:cxnSpLocks/>
            <a:stCxn id="6" idx="6"/>
            <a:endCxn id="7" idx="2"/>
          </p:cNvCxnSpPr>
          <p:nvPr/>
        </p:nvCxnSpPr>
        <p:spPr>
          <a:xfrm>
            <a:off x="5436376"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76AFA92A-8389-174E-964F-545B306BB391}"/>
              </a:ext>
            </a:extLst>
          </p:cNvPr>
          <p:cNvSpPr/>
          <p:nvPr/>
        </p:nvSpPr>
        <p:spPr>
          <a:xfrm>
            <a:off x="957343" y="2734235"/>
            <a:ext cx="762000" cy="762000"/>
          </a:xfrm>
          <a:prstGeom prst="ellipse">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h</a:t>
            </a:r>
          </a:p>
        </p:txBody>
      </p:sp>
      <p:cxnSp>
        <p:nvCxnSpPr>
          <p:cNvPr id="23" name="Straight Arrow Connector 22">
            <a:extLst>
              <a:ext uri="{FF2B5EF4-FFF2-40B4-BE49-F238E27FC236}">
                <a16:creationId xmlns:a16="http://schemas.microsoft.com/office/drawing/2014/main" id="{3BF10062-3B31-EC47-9AF3-C2730FAD1F6E}"/>
              </a:ext>
            </a:extLst>
          </p:cNvPr>
          <p:cNvCxnSpPr>
            <a:cxnSpLocks/>
            <a:stCxn id="22" idx="6"/>
            <a:endCxn id="4" idx="2"/>
          </p:cNvCxnSpPr>
          <p:nvPr/>
        </p:nvCxnSpPr>
        <p:spPr>
          <a:xfrm>
            <a:off x="1719343"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31A4BFAE-94F8-E44F-A705-C496261D20DE}"/>
              </a:ext>
            </a:extLst>
          </p:cNvPr>
          <p:cNvSpPr/>
          <p:nvPr/>
        </p:nvSpPr>
        <p:spPr>
          <a:xfrm>
            <a:off x="7152398" y="2734235"/>
            <a:ext cx="762000" cy="762000"/>
          </a:xfrm>
          <a:prstGeom prst="ellips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lumMod val="65000"/>
                  </a:schemeClr>
                </a:solidFill>
              </a:rPr>
              <a:t>n</a:t>
            </a:r>
          </a:p>
        </p:txBody>
      </p:sp>
      <p:cxnSp>
        <p:nvCxnSpPr>
          <p:cNvPr id="27" name="Straight Arrow Connector 26">
            <a:extLst>
              <a:ext uri="{FF2B5EF4-FFF2-40B4-BE49-F238E27FC236}">
                <a16:creationId xmlns:a16="http://schemas.microsoft.com/office/drawing/2014/main" id="{F35CB747-9C23-5F41-BB21-30F8D058786B}"/>
              </a:ext>
            </a:extLst>
          </p:cNvPr>
          <p:cNvCxnSpPr>
            <a:cxnSpLocks/>
            <a:stCxn id="7" idx="6"/>
            <a:endCxn id="26" idx="2"/>
          </p:cNvCxnSpPr>
          <p:nvPr/>
        </p:nvCxnSpPr>
        <p:spPr>
          <a:xfrm>
            <a:off x="6675387"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59EEF730-9AE7-194F-8331-2D3CDDDFD0F4}"/>
              </a:ext>
            </a:extLst>
          </p:cNvPr>
          <p:cNvCxnSpPr>
            <a:cxnSpLocks/>
          </p:cNvCxnSpPr>
          <p:nvPr/>
        </p:nvCxnSpPr>
        <p:spPr>
          <a:xfrm>
            <a:off x="4988859" y="1757078"/>
            <a:ext cx="0" cy="806823"/>
          </a:xfrm>
          <a:prstGeom prst="straightConnector1">
            <a:avLst/>
          </a:prstGeom>
          <a:ln w="44450">
            <a:solidFill>
              <a:srgbClr val="C0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8375D29B-8B47-0344-ABDB-4E8C99859CC4}"/>
              </a:ext>
            </a:extLst>
          </p:cNvPr>
          <p:cNvSpPr/>
          <p:nvPr/>
        </p:nvSpPr>
        <p:spPr>
          <a:xfrm>
            <a:off x="5913387" y="420444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24" name="Straight Arrow Connector 23">
            <a:extLst>
              <a:ext uri="{FF2B5EF4-FFF2-40B4-BE49-F238E27FC236}">
                <a16:creationId xmlns:a16="http://schemas.microsoft.com/office/drawing/2014/main" id="{C2E9CD1A-6828-1743-86D8-88B7F83F2098}"/>
              </a:ext>
            </a:extLst>
          </p:cNvPr>
          <p:cNvCxnSpPr>
            <a:cxnSpLocks/>
            <a:stCxn id="21" idx="6"/>
          </p:cNvCxnSpPr>
          <p:nvPr/>
        </p:nvCxnSpPr>
        <p:spPr>
          <a:xfrm>
            <a:off x="6675387" y="458544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pic>
        <p:nvPicPr>
          <p:cNvPr id="8" name="Picture 7" descr="A close up of a sign&#10;&#10;Description automatically generated">
            <a:extLst>
              <a:ext uri="{FF2B5EF4-FFF2-40B4-BE49-F238E27FC236}">
                <a16:creationId xmlns:a16="http://schemas.microsoft.com/office/drawing/2014/main" id="{AF746B8F-362A-E240-B3BA-E1DF7E9320E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837473B0-CC2E-450A-ABE3-18F120FF3D39}">
                <a1611:picAttrSrcUrl xmlns:a1611="http://schemas.microsoft.com/office/drawing/2016/11/main" r:id="rId4"/>
              </a:ext>
            </a:extLst>
          </a:blip>
          <a:stretch>
            <a:fillRect/>
          </a:stretch>
        </p:blipFill>
        <p:spPr>
          <a:xfrm>
            <a:off x="957343" y="1842700"/>
            <a:ext cx="943337" cy="835941"/>
          </a:xfrm>
          <a:prstGeom prst="rect">
            <a:avLst/>
          </a:prstGeom>
        </p:spPr>
      </p:pic>
    </p:spTree>
    <p:extLst>
      <p:ext uri="{BB962C8B-B14F-4D97-AF65-F5344CB8AC3E}">
        <p14:creationId xmlns:p14="http://schemas.microsoft.com/office/powerpoint/2010/main" val="213571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52 0.00139 L 0.13385 0.00139 " pathEditMode="relative" rAng="0" ptsTypes="AA">
                                      <p:cBhvr>
                                        <p:cTn id="6" dur="1000" fill="hold"/>
                                        <p:tgtEl>
                                          <p:spTgt spid="33"/>
                                        </p:tgtEl>
                                        <p:attrNameLst>
                                          <p:attrName>ppt_x</p:attrName>
                                          <p:attrName>ppt_y</p:attrName>
                                        </p:attrNameLst>
                                      </p:cBhvr>
                                      <p:rCtr x="6719"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94444E-6 3.33333E-6 L 1.94444E-6 0.21504 " pathEditMode="relative" rAng="0" ptsTypes="AA">
                                      <p:cBhvr>
                                        <p:cTn id="10" dur="1000" fill="hold"/>
                                        <p:tgtEl>
                                          <p:spTgt spid="7"/>
                                        </p:tgtEl>
                                        <p:attrNameLst>
                                          <p:attrName>ppt_x</p:attrName>
                                          <p:attrName>ppt_y</p:attrName>
                                        </p:attrNameLst>
                                      </p:cBhvr>
                                      <p:rCtr x="0" y="10741"/>
                                    </p:animMotion>
                                  </p:childTnLst>
                                </p:cTn>
                              </p:par>
                              <p:par>
                                <p:cTn id="11" presetID="0" presetClass="path" presetSubtype="0" accel="50000" decel="50000" fill="hold" nodeType="withEffect">
                                  <p:stCondLst>
                                    <p:cond delay="0"/>
                                  </p:stCondLst>
                                  <p:childTnLst>
                                    <p:animMotion origin="layout" path="M 3.61111E-6 3.33333E-6 L 3.61111E-6 0.2125 " pathEditMode="relative" rAng="0" ptsTypes="AA">
                                      <p:cBhvr>
                                        <p:cTn id="12" dur="1000" fill="hold"/>
                                        <p:tgtEl>
                                          <p:spTgt spid="27"/>
                                        </p:tgtEl>
                                        <p:attrNameLst>
                                          <p:attrName>ppt_x</p:attrName>
                                          <p:attrName>ppt_y</p:attrName>
                                        </p:attrNameLst>
                                      </p:cBhvr>
                                      <p:rCtr x="0" y="10625"/>
                                    </p:animMotion>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0" nodeType="clickEffect">
                                  <p:stCondLst>
                                    <p:cond delay="0"/>
                                  </p:stCondLst>
                                  <p:childTnLst>
                                    <p:animMotion origin="layout" path="M 0 0 L 0.13559 0 " pathEditMode="relative" ptsTypes="AA">
                                      <p:cBhvr>
                                        <p:cTn id="16" dur="1000" fill="hold"/>
                                        <p:tgtEl>
                                          <p:spTgt spid="4"/>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 0 L 0.13559 0 " pathEditMode="relative" ptsTypes="AA">
                                      <p:cBhvr>
                                        <p:cTn id="18" dur="1000" fill="hold"/>
                                        <p:tgtEl>
                                          <p:spTgt spid="9"/>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13559 0 " pathEditMode="relative" ptsTypes="AA">
                                      <p:cBhvr>
                                        <p:cTn id="20" dur="1000" fill="hold"/>
                                        <p:tgtEl>
                                          <p:spTgt spid="5"/>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 0 L 0.13559 0 " pathEditMode="relative" ptsTypes="AA">
                                      <p:cBhvr>
                                        <p:cTn id="22" dur="1000" fill="hold"/>
                                        <p:tgtEl>
                                          <p:spTgt spid="10"/>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 L 0.13559 0 " pathEditMode="relative" ptsTypes="AA">
                                      <p:cBhvr>
                                        <p:cTn id="24" dur="1000" fill="hold"/>
                                        <p:tgtEl>
                                          <p:spTgt spid="6"/>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 0 L 0.13559 0 " pathEditMode="relative" ptsTypes="AA">
                                      <p:cBhvr>
                                        <p:cTn id="26" dur="1000" fill="hold"/>
                                        <p:tgtEl>
                                          <p:spTgt spid="13"/>
                                        </p:tgtEl>
                                        <p:attrNameLst>
                                          <p:attrName>ppt_x</p:attrName>
                                          <p:attrName>ppt_y</p:attrName>
                                        </p:attrNameLst>
                                      </p:cBhvr>
                                    </p:animMotion>
                                  </p:childTnLst>
                                </p:cTn>
                              </p:par>
                              <p:par>
                                <p:cTn id="27" presetID="1" presetClass="entr" presetSubtype="0" fill="hold" grpId="1"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50" presetClass="path" presetSubtype="0" accel="50000" decel="50000" fill="hold" nodeType="withEffect">
                                  <p:stCondLst>
                                    <p:cond delay="0"/>
                                  </p:stCondLst>
                                  <p:childTnLst>
                                    <p:animMotion origin="layout" path="M 3.61111E-6 3.33333E-6 L -0.20348 3.33333E-6 C -0.29497 3.33333E-6 -0.40695 -0.05926 -0.40695 -0.10718 L -0.40695 -0.21436 " pathEditMode="relative" rAng="0" ptsTypes="AAAA">
                                      <p:cBhvr>
                                        <p:cTn id="32" dur="2000" fill="hold"/>
                                        <p:tgtEl>
                                          <p:spTgt spid="24"/>
                                        </p:tgtEl>
                                        <p:attrNameLst>
                                          <p:attrName>ppt_x</p:attrName>
                                          <p:attrName>ppt_y</p:attrName>
                                        </p:attrNameLst>
                                      </p:cBhvr>
                                      <p:rCtr x="-20347" y="-10718"/>
                                    </p:animMotion>
                                  </p:childTnLst>
                                </p:cTn>
                              </p:par>
                              <p:par>
                                <p:cTn id="33" presetID="50" presetClass="path" presetSubtype="0" accel="50000" decel="50000" fill="hold" grpId="0" nodeType="withEffect">
                                  <p:stCondLst>
                                    <p:cond delay="0"/>
                                  </p:stCondLst>
                                  <p:childTnLst>
                                    <p:animMotion origin="layout" path="M 1.94444E-6 0.00069 L -0.20347 0.00069 C -0.29497 0.00069 -0.40695 -0.05857 -0.40695 -0.10648 L -0.40695 -0.21366 " pathEditMode="relative" rAng="0" ptsTypes="AAAA">
                                      <p:cBhvr>
                                        <p:cTn id="34" dur="2000" fill="hold"/>
                                        <p:tgtEl>
                                          <p:spTgt spid="21"/>
                                        </p:tgtEl>
                                        <p:attrNameLst>
                                          <p:attrName>ppt_x</p:attrName>
                                          <p:attrName>ppt_y</p:attrName>
                                        </p:attrNameLst>
                                      </p:cBhvr>
                                      <p:rCtr x="-20347" y="-10718"/>
                                    </p:animMotion>
                                  </p:childTnLst>
                                </p:cTn>
                              </p:par>
                              <p:par>
                                <p:cTn id="35" presetID="1" presetClass="exit" presetSubtype="0" fill="hold" grpId="1"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7" grpId="1" animBg="1"/>
      <p:bldP spid="21" grpId="0" animBg="1"/>
      <p:bldP spid="2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869829-5038-BBFE-1FE8-8A4171AC38A8}"/>
              </a:ext>
            </a:extLst>
          </p:cNvPr>
          <p:cNvSpPr>
            <a:spLocks noGrp="1"/>
          </p:cNvSpPr>
          <p:nvPr>
            <p:ph type="title"/>
          </p:nvPr>
        </p:nvSpPr>
        <p:spPr/>
        <p:txBody>
          <a:bodyPr/>
          <a:lstStyle/>
          <a:p>
            <a:r>
              <a:rPr lang="en-US" dirty="0"/>
              <a:t>Swap a node in a list to the front</a:t>
            </a:r>
          </a:p>
        </p:txBody>
      </p:sp>
      <p:sp>
        <p:nvSpPr>
          <p:cNvPr id="4" name="Oval 3">
            <a:extLst>
              <a:ext uri="{FF2B5EF4-FFF2-40B4-BE49-F238E27FC236}">
                <a16:creationId xmlns:a16="http://schemas.microsoft.com/office/drawing/2014/main" id="{43927917-47D2-1E47-11EF-8E8377683B79}"/>
              </a:ext>
            </a:extLst>
          </p:cNvPr>
          <p:cNvSpPr/>
          <p:nvPr/>
        </p:nvSpPr>
        <p:spPr>
          <a:xfrm>
            <a:off x="2286001"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sp>
        <p:nvSpPr>
          <p:cNvPr id="5" name="Oval 4">
            <a:extLst>
              <a:ext uri="{FF2B5EF4-FFF2-40B4-BE49-F238E27FC236}">
                <a16:creationId xmlns:a16="http://schemas.microsoft.com/office/drawing/2014/main" id="{C0C21512-BEEC-0520-7F0F-6A16C09AEFF6}"/>
              </a:ext>
            </a:extLst>
          </p:cNvPr>
          <p:cNvSpPr/>
          <p:nvPr/>
        </p:nvSpPr>
        <p:spPr>
          <a:xfrm>
            <a:off x="3525012"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1</a:t>
            </a:r>
          </a:p>
        </p:txBody>
      </p:sp>
      <p:sp>
        <p:nvSpPr>
          <p:cNvPr id="6" name="Oval 5">
            <a:extLst>
              <a:ext uri="{FF2B5EF4-FFF2-40B4-BE49-F238E27FC236}">
                <a16:creationId xmlns:a16="http://schemas.microsoft.com/office/drawing/2014/main" id="{F15BC54A-C3CD-FEA1-30AF-B8D8D4D40B07}"/>
              </a:ext>
            </a:extLst>
          </p:cNvPr>
          <p:cNvSpPr/>
          <p:nvPr/>
        </p:nvSpPr>
        <p:spPr>
          <a:xfrm>
            <a:off x="4764023" y="2366682"/>
            <a:ext cx="762000" cy="762000"/>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3</a:t>
            </a:r>
          </a:p>
        </p:txBody>
      </p:sp>
      <p:sp>
        <p:nvSpPr>
          <p:cNvPr id="7" name="Oval 6">
            <a:extLst>
              <a:ext uri="{FF2B5EF4-FFF2-40B4-BE49-F238E27FC236}">
                <a16:creationId xmlns:a16="http://schemas.microsoft.com/office/drawing/2014/main" id="{36601F3E-C45B-C2A6-2E94-3026ACCEE3D8}"/>
              </a:ext>
            </a:extLst>
          </p:cNvPr>
          <p:cNvSpPr/>
          <p:nvPr/>
        </p:nvSpPr>
        <p:spPr>
          <a:xfrm>
            <a:off x="6003034"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8" name="Straight Arrow Connector 7">
            <a:extLst>
              <a:ext uri="{FF2B5EF4-FFF2-40B4-BE49-F238E27FC236}">
                <a16:creationId xmlns:a16="http://schemas.microsoft.com/office/drawing/2014/main" id="{A29DFB0B-63FD-69DC-E571-80A3E40AB1CA}"/>
              </a:ext>
            </a:extLst>
          </p:cNvPr>
          <p:cNvCxnSpPr>
            <a:stCxn id="4" idx="6"/>
            <a:endCxn id="5" idx="2"/>
          </p:cNvCxnSpPr>
          <p:nvPr/>
        </p:nvCxnSpPr>
        <p:spPr>
          <a:xfrm>
            <a:off x="3048001"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B9E4CF6F-D82D-721D-2198-898CC8B4EB59}"/>
              </a:ext>
            </a:extLst>
          </p:cNvPr>
          <p:cNvCxnSpPr>
            <a:cxnSpLocks/>
            <a:stCxn id="5" idx="6"/>
            <a:endCxn id="6" idx="2"/>
          </p:cNvCxnSpPr>
          <p:nvPr/>
        </p:nvCxnSpPr>
        <p:spPr>
          <a:xfrm>
            <a:off x="4287012"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F22C07B-A4E3-A67A-F65E-FB69AAAEDECA}"/>
              </a:ext>
            </a:extLst>
          </p:cNvPr>
          <p:cNvCxnSpPr>
            <a:cxnSpLocks/>
            <a:stCxn id="6" idx="6"/>
            <a:endCxn id="7" idx="2"/>
          </p:cNvCxnSpPr>
          <p:nvPr/>
        </p:nvCxnSpPr>
        <p:spPr>
          <a:xfrm>
            <a:off x="5526023" y="2747682"/>
            <a:ext cx="477011" cy="0"/>
          </a:xfrm>
          <a:prstGeom prst="straightConnector1">
            <a:avLst/>
          </a:prstGeom>
          <a:ln>
            <a:solidFill>
              <a:srgbClr val="C0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B360B410-09EF-09F0-AF48-3C01D7414C66}"/>
              </a:ext>
            </a:extLst>
          </p:cNvPr>
          <p:cNvSpPr/>
          <p:nvPr/>
        </p:nvSpPr>
        <p:spPr>
          <a:xfrm>
            <a:off x="1046990" y="2366682"/>
            <a:ext cx="762000" cy="762000"/>
          </a:xfrm>
          <a:prstGeom prst="ellipse">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h</a:t>
            </a:r>
          </a:p>
        </p:txBody>
      </p:sp>
      <p:cxnSp>
        <p:nvCxnSpPr>
          <p:cNvPr id="12" name="Straight Arrow Connector 11">
            <a:extLst>
              <a:ext uri="{FF2B5EF4-FFF2-40B4-BE49-F238E27FC236}">
                <a16:creationId xmlns:a16="http://schemas.microsoft.com/office/drawing/2014/main" id="{84DE045E-756F-6F2A-37B2-01CE27EB9C00}"/>
              </a:ext>
            </a:extLst>
          </p:cNvPr>
          <p:cNvCxnSpPr>
            <a:cxnSpLocks/>
            <a:stCxn id="11" idx="6"/>
            <a:endCxn id="4" idx="2"/>
          </p:cNvCxnSpPr>
          <p:nvPr/>
        </p:nvCxnSpPr>
        <p:spPr>
          <a:xfrm>
            <a:off x="1808990"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5792DCDB-4400-C2DF-3D23-E3F8429F210A}"/>
              </a:ext>
            </a:extLst>
          </p:cNvPr>
          <p:cNvSpPr/>
          <p:nvPr/>
        </p:nvSpPr>
        <p:spPr>
          <a:xfrm>
            <a:off x="7242045" y="2366682"/>
            <a:ext cx="762000" cy="762000"/>
          </a:xfrm>
          <a:prstGeom prst="ellips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lumMod val="65000"/>
                  </a:schemeClr>
                </a:solidFill>
              </a:rPr>
              <a:t>n</a:t>
            </a:r>
          </a:p>
        </p:txBody>
      </p:sp>
      <p:cxnSp>
        <p:nvCxnSpPr>
          <p:cNvPr id="14" name="Straight Arrow Connector 13">
            <a:extLst>
              <a:ext uri="{FF2B5EF4-FFF2-40B4-BE49-F238E27FC236}">
                <a16:creationId xmlns:a16="http://schemas.microsoft.com/office/drawing/2014/main" id="{3B1C4EDE-DD9E-45FB-1832-09D2EFD679A0}"/>
              </a:ext>
            </a:extLst>
          </p:cNvPr>
          <p:cNvCxnSpPr>
            <a:cxnSpLocks/>
            <a:stCxn id="7" idx="6"/>
            <a:endCxn id="13" idx="2"/>
          </p:cNvCxnSpPr>
          <p:nvPr/>
        </p:nvCxnSpPr>
        <p:spPr>
          <a:xfrm>
            <a:off x="6765034"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19B3A08D-6204-9F82-B05E-87EE4287FC7A}"/>
              </a:ext>
            </a:extLst>
          </p:cNvPr>
          <p:cNvSpPr txBox="1"/>
          <p:nvPr/>
        </p:nvSpPr>
        <p:spPr>
          <a:xfrm>
            <a:off x="1046990" y="3375212"/>
            <a:ext cx="700833" cy="400110"/>
          </a:xfrm>
          <a:prstGeom prst="rect">
            <a:avLst/>
          </a:prstGeom>
          <a:noFill/>
        </p:spPr>
        <p:txBody>
          <a:bodyPr wrap="none" rtlCol="0">
            <a:spAutoFit/>
          </a:bodyPr>
          <a:lstStyle/>
          <a:p>
            <a:r>
              <a:rPr lang="en-US" sz="2000" i="1" dirty="0">
                <a:solidFill>
                  <a:srgbClr val="FF0000"/>
                </a:solidFill>
              </a:rPr>
              <a:t>head</a:t>
            </a:r>
          </a:p>
        </p:txBody>
      </p:sp>
      <p:sp>
        <p:nvSpPr>
          <p:cNvPr id="29" name="TextBox 28">
            <a:extLst>
              <a:ext uri="{FF2B5EF4-FFF2-40B4-BE49-F238E27FC236}">
                <a16:creationId xmlns:a16="http://schemas.microsoft.com/office/drawing/2014/main" id="{02028551-31BF-9AF7-46C5-CAFCF7392E0D}"/>
              </a:ext>
            </a:extLst>
          </p:cNvPr>
          <p:cNvSpPr txBox="1"/>
          <p:nvPr/>
        </p:nvSpPr>
        <p:spPr>
          <a:xfrm>
            <a:off x="3606746" y="3375212"/>
            <a:ext cx="449162" cy="400110"/>
          </a:xfrm>
          <a:prstGeom prst="rect">
            <a:avLst/>
          </a:prstGeom>
          <a:noFill/>
        </p:spPr>
        <p:txBody>
          <a:bodyPr wrap="none" rtlCol="0">
            <a:spAutoFit/>
          </a:bodyPr>
          <a:lstStyle/>
          <a:p>
            <a:r>
              <a:rPr lang="en-US" sz="2000" i="1" dirty="0">
                <a:solidFill>
                  <a:srgbClr val="FF0000"/>
                </a:solidFill>
              </a:rPr>
              <a:t>p1</a:t>
            </a:r>
          </a:p>
        </p:txBody>
      </p:sp>
      <p:sp>
        <p:nvSpPr>
          <p:cNvPr id="30" name="TextBox 29">
            <a:extLst>
              <a:ext uri="{FF2B5EF4-FFF2-40B4-BE49-F238E27FC236}">
                <a16:creationId xmlns:a16="http://schemas.microsoft.com/office/drawing/2014/main" id="{B0200C6D-D307-D9E6-9806-D61A1B3129F4}"/>
              </a:ext>
            </a:extLst>
          </p:cNvPr>
          <p:cNvSpPr txBox="1"/>
          <p:nvPr/>
        </p:nvSpPr>
        <p:spPr>
          <a:xfrm>
            <a:off x="4906261" y="3375212"/>
            <a:ext cx="449162" cy="400110"/>
          </a:xfrm>
          <a:prstGeom prst="rect">
            <a:avLst/>
          </a:prstGeom>
          <a:noFill/>
        </p:spPr>
        <p:txBody>
          <a:bodyPr wrap="none" rtlCol="0">
            <a:spAutoFit/>
          </a:bodyPr>
          <a:lstStyle/>
          <a:p>
            <a:r>
              <a:rPr lang="en-US" sz="2000" i="1" dirty="0">
                <a:solidFill>
                  <a:srgbClr val="FF0000"/>
                </a:solidFill>
              </a:rPr>
              <a:t>p2</a:t>
            </a:r>
          </a:p>
        </p:txBody>
      </p:sp>
    </p:spTree>
    <p:extLst>
      <p:ext uri="{BB962C8B-B14F-4D97-AF65-F5344CB8AC3E}">
        <p14:creationId xmlns:p14="http://schemas.microsoft.com/office/powerpoint/2010/main" val="3120498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869829-5038-BBFE-1FE8-8A4171AC38A8}"/>
              </a:ext>
            </a:extLst>
          </p:cNvPr>
          <p:cNvSpPr>
            <a:spLocks noGrp="1"/>
          </p:cNvSpPr>
          <p:nvPr>
            <p:ph type="title"/>
          </p:nvPr>
        </p:nvSpPr>
        <p:spPr/>
        <p:txBody>
          <a:bodyPr/>
          <a:lstStyle/>
          <a:p>
            <a:r>
              <a:rPr lang="en-US" dirty="0"/>
              <a:t>Swap a node in a list to the front</a:t>
            </a:r>
          </a:p>
        </p:txBody>
      </p:sp>
      <p:sp>
        <p:nvSpPr>
          <p:cNvPr id="4" name="Oval 3">
            <a:extLst>
              <a:ext uri="{FF2B5EF4-FFF2-40B4-BE49-F238E27FC236}">
                <a16:creationId xmlns:a16="http://schemas.microsoft.com/office/drawing/2014/main" id="{43927917-47D2-1E47-11EF-8E8377683B79}"/>
              </a:ext>
            </a:extLst>
          </p:cNvPr>
          <p:cNvSpPr/>
          <p:nvPr/>
        </p:nvSpPr>
        <p:spPr>
          <a:xfrm>
            <a:off x="2286001"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sp>
        <p:nvSpPr>
          <p:cNvPr id="5" name="Oval 4">
            <a:extLst>
              <a:ext uri="{FF2B5EF4-FFF2-40B4-BE49-F238E27FC236}">
                <a16:creationId xmlns:a16="http://schemas.microsoft.com/office/drawing/2014/main" id="{C0C21512-BEEC-0520-7F0F-6A16C09AEFF6}"/>
              </a:ext>
            </a:extLst>
          </p:cNvPr>
          <p:cNvSpPr/>
          <p:nvPr/>
        </p:nvSpPr>
        <p:spPr>
          <a:xfrm>
            <a:off x="3525012"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1</a:t>
            </a:r>
          </a:p>
        </p:txBody>
      </p:sp>
      <p:sp>
        <p:nvSpPr>
          <p:cNvPr id="6" name="Oval 5">
            <a:extLst>
              <a:ext uri="{FF2B5EF4-FFF2-40B4-BE49-F238E27FC236}">
                <a16:creationId xmlns:a16="http://schemas.microsoft.com/office/drawing/2014/main" id="{F15BC54A-C3CD-FEA1-30AF-B8D8D4D40B07}"/>
              </a:ext>
            </a:extLst>
          </p:cNvPr>
          <p:cNvSpPr/>
          <p:nvPr/>
        </p:nvSpPr>
        <p:spPr>
          <a:xfrm>
            <a:off x="4764023" y="2366682"/>
            <a:ext cx="762000" cy="762000"/>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3</a:t>
            </a:r>
          </a:p>
        </p:txBody>
      </p:sp>
      <p:sp>
        <p:nvSpPr>
          <p:cNvPr id="7" name="Oval 6">
            <a:extLst>
              <a:ext uri="{FF2B5EF4-FFF2-40B4-BE49-F238E27FC236}">
                <a16:creationId xmlns:a16="http://schemas.microsoft.com/office/drawing/2014/main" id="{36601F3E-C45B-C2A6-2E94-3026ACCEE3D8}"/>
              </a:ext>
            </a:extLst>
          </p:cNvPr>
          <p:cNvSpPr/>
          <p:nvPr/>
        </p:nvSpPr>
        <p:spPr>
          <a:xfrm>
            <a:off x="6003034"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8" name="Straight Arrow Connector 7">
            <a:extLst>
              <a:ext uri="{FF2B5EF4-FFF2-40B4-BE49-F238E27FC236}">
                <a16:creationId xmlns:a16="http://schemas.microsoft.com/office/drawing/2014/main" id="{A29DFB0B-63FD-69DC-E571-80A3E40AB1CA}"/>
              </a:ext>
            </a:extLst>
          </p:cNvPr>
          <p:cNvCxnSpPr>
            <a:stCxn id="4" idx="6"/>
            <a:endCxn id="5" idx="2"/>
          </p:cNvCxnSpPr>
          <p:nvPr/>
        </p:nvCxnSpPr>
        <p:spPr>
          <a:xfrm>
            <a:off x="3048001"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B360B410-09EF-09F0-AF48-3C01D7414C66}"/>
              </a:ext>
            </a:extLst>
          </p:cNvPr>
          <p:cNvSpPr/>
          <p:nvPr/>
        </p:nvSpPr>
        <p:spPr>
          <a:xfrm>
            <a:off x="1046990" y="2366682"/>
            <a:ext cx="762000" cy="762000"/>
          </a:xfrm>
          <a:prstGeom prst="ellipse">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h</a:t>
            </a:r>
          </a:p>
        </p:txBody>
      </p:sp>
      <p:cxnSp>
        <p:nvCxnSpPr>
          <p:cNvPr id="12" name="Straight Arrow Connector 11">
            <a:extLst>
              <a:ext uri="{FF2B5EF4-FFF2-40B4-BE49-F238E27FC236}">
                <a16:creationId xmlns:a16="http://schemas.microsoft.com/office/drawing/2014/main" id="{84DE045E-756F-6F2A-37B2-01CE27EB9C00}"/>
              </a:ext>
            </a:extLst>
          </p:cNvPr>
          <p:cNvCxnSpPr>
            <a:cxnSpLocks/>
            <a:stCxn id="11" idx="6"/>
            <a:endCxn id="4" idx="2"/>
          </p:cNvCxnSpPr>
          <p:nvPr/>
        </p:nvCxnSpPr>
        <p:spPr>
          <a:xfrm>
            <a:off x="1808990"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5792DCDB-4400-C2DF-3D23-E3F8429F210A}"/>
              </a:ext>
            </a:extLst>
          </p:cNvPr>
          <p:cNvSpPr/>
          <p:nvPr/>
        </p:nvSpPr>
        <p:spPr>
          <a:xfrm>
            <a:off x="7242045" y="2366682"/>
            <a:ext cx="762000" cy="762000"/>
          </a:xfrm>
          <a:prstGeom prst="ellips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lumMod val="65000"/>
                  </a:schemeClr>
                </a:solidFill>
              </a:rPr>
              <a:t>n</a:t>
            </a:r>
          </a:p>
        </p:txBody>
      </p:sp>
      <p:cxnSp>
        <p:nvCxnSpPr>
          <p:cNvPr id="14" name="Straight Arrow Connector 13">
            <a:extLst>
              <a:ext uri="{FF2B5EF4-FFF2-40B4-BE49-F238E27FC236}">
                <a16:creationId xmlns:a16="http://schemas.microsoft.com/office/drawing/2014/main" id="{3B1C4EDE-DD9E-45FB-1832-09D2EFD679A0}"/>
              </a:ext>
            </a:extLst>
          </p:cNvPr>
          <p:cNvCxnSpPr>
            <a:cxnSpLocks/>
            <a:stCxn id="7" idx="6"/>
            <a:endCxn id="13" idx="2"/>
          </p:cNvCxnSpPr>
          <p:nvPr/>
        </p:nvCxnSpPr>
        <p:spPr>
          <a:xfrm>
            <a:off x="6765034"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2028551-31BF-9AF7-46C5-CAFCF7392E0D}"/>
              </a:ext>
            </a:extLst>
          </p:cNvPr>
          <p:cNvSpPr txBox="1"/>
          <p:nvPr/>
        </p:nvSpPr>
        <p:spPr>
          <a:xfrm>
            <a:off x="3606746" y="3375212"/>
            <a:ext cx="449162" cy="400110"/>
          </a:xfrm>
          <a:prstGeom prst="rect">
            <a:avLst/>
          </a:prstGeom>
          <a:noFill/>
        </p:spPr>
        <p:txBody>
          <a:bodyPr wrap="none" rtlCol="0">
            <a:spAutoFit/>
          </a:bodyPr>
          <a:lstStyle/>
          <a:p>
            <a:r>
              <a:rPr lang="en-US" sz="2000" i="1" dirty="0">
                <a:solidFill>
                  <a:srgbClr val="FF0000"/>
                </a:solidFill>
              </a:rPr>
              <a:t>p1</a:t>
            </a:r>
          </a:p>
        </p:txBody>
      </p:sp>
      <p:sp>
        <p:nvSpPr>
          <p:cNvPr id="30" name="TextBox 29">
            <a:extLst>
              <a:ext uri="{FF2B5EF4-FFF2-40B4-BE49-F238E27FC236}">
                <a16:creationId xmlns:a16="http://schemas.microsoft.com/office/drawing/2014/main" id="{B0200C6D-D307-D9E6-9806-D61A1B3129F4}"/>
              </a:ext>
            </a:extLst>
          </p:cNvPr>
          <p:cNvSpPr txBox="1"/>
          <p:nvPr/>
        </p:nvSpPr>
        <p:spPr>
          <a:xfrm>
            <a:off x="4906261" y="3375212"/>
            <a:ext cx="449162" cy="400110"/>
          </a:xfrm>
          <a:prstGeom prst="rect">
            <a:avLst/>
          </a:prstGeom>
          <a:noFill/>
        </p:spPr>
        <p:txBody>
          <a:bodyPr wrap="none" rtlCol="0">
            <a:spAutoFit/>
          </a:bodyPr>
          <a:lstStyle/>
          <a:p>
            <a:r>
              <a:rPr lang="en-US" sz="2000" i="1" dirty="0">
                <a:solidFill>
                  <a:srgbClr val="FF0000"/>
                </a:solidFill>
              </a:rPr>
              <a:t>p2</a:t>
            </a:r>
          </a:p>
        </p:txBody>
      </p:sp>
      <p:cxnSp>
        <p:nvCxnSpPr>
          <p:cNvPr id="18" name="Elbow Connector 17">
            <a:extLst>
              <a:ext uri="{FF2B5EF4-FFF2-40B4-BE49-F238E27FC236}">
                <a16:creationId xmlns:a16="http://schemas.microsoft.com/office/drawing/2014/main" id="{C08A003B-2DF7-C218-77EF-3B0E1485BC7C}"/>
              </a:ext>
            </a:extLst>
          </p:cNvPr>
          <p:cNvCxnSpPr>
            <a:stCxn id="5" idx="6"/>
            <a:endCxn id="7" idx="0"/>
          </p:cNvCxnSpPr>
          <p:nvPr/>
        </p:nvCxnSpPr>
        <p:spPr>
          <a:xfrm flipV="1">
            <a:off x="4287012" y="2366682"/>
            <a:ext cx="2097022" cy="381000"/>
          </a:xfrm>
          <a:prstGeom prst="bentConnector4">
            <a:avLst>
              <a:gd name="adj1" fmla="val 10991"/>
              <a:gd name="adj2" fmla="val 160000"/>
            </a:avLst>
          </a:prstGeom>
          <a:ln>
            <a:solidFill>
              <a:srgbClr val="00B050"/>
            </a:solidFill>
            <a:tailEnd type="arrow" w="lg" len="lg"/>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800986E-51A9-4C9D-4AA9-84042EA85415}"/>
              </a:ext>
            </a:extLst>
          </p:cNvPr>
          <p:cNvSpPr txBox="1"/>
          <p:nvPr/>
        </p:nvSpPr>
        <p:spPr>
          <a:xfrm>
            <a:off x="1046990" y="3375212"/>
            <a:ext cx="700833" cy="400110"/>
          </a:xfrm>
          <a:prstGeom prst="rect">
            <a:avLst/>
          </a:prstGeom>
          <a:noFill/>
        </p:spPr>
        <p:txBody>
          <a:bodyPr wrap="none" rtlCol="0">
            <a:spAutoFit/>
          </a:bodyPr>
          <a:lstStyle/>
          <a:p>
            <a:r>
              <a:rPr lang="en-US" sz="2000" i="1" dirty="0">
                <a:solidFill>
                  <a:srgbClr val="FF0000"/>
                </a:solidFill>
              </a:rPr>
              <a:t>head</a:t>
            </a:r>
          </a:p>
        </p:txBody>
      </p:sp>
      <p:cxnSp>
        <p:nvCxnSpPr>
          <p:cNvPr id="26" name="Straight Arrow Connector 25">
            <a:extLst>
              <a:ext uri="{FF2B5EF4-FFF2-40B4-BE49-F238E27FC236}">
                <a16:creationId xmlns:a16="http://schemas.microsoft.com/office/drawing/2014/main" id="{77C88164-E3D1-93EC-55C0-5E68A354160F}"/>
              </a:ext>
            </a:extLst>
          </p:cNvPr>
          <p:cNvCxnSpPr>
            <a:cxnSpLocks/>
          </p:cNvCxnSpPr>
          <p:nvPr/>
        </p:nvCxnSpPr>
        <p:spPr>
          <a:xfrm>
            <a:off x="5526023" y="2747682"/>
            <a:ext cx="477011" cy="0"/>
          </a:xfrm>
          <a:prstGeom prst="straightConnector1">
            <a:avLst/>
          </a:prstGeom>
          <a:ln>
            <a:solidFill>
              <a:srgbClr val="C0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31" name="Oval 30">
            <a:extLst>
              <a:ext uri="{FF2B5EF4-FFF2-40B4-BE49-F238E27FC236}">
                <a16:creationId xmlns:a16="http://schemas.microsoft.com/office/drawing/2014/main" id="{D051C518-303A-0C8D-1A35-2143520CD5DA}"/>
              </a:ext>
            </a:extLst>
          </p:cNvPr>
          <p:cNvSpPr/>
          <p:nvPr/>
        </p:nvSpPr>
        <p:spPr>
          <a:xfrm>
            <a:off x="4954815" y="1744509"/>
            <a:ext cx="892741" cy="241173"/>
          </a:xfrm>
          <a:prstGeom prst="ellipse">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solidFill>
              </a:rPr>
              <a:t>Step 1</a:t>
            </a:r>
          </a:p>
        </p:txBody>
      </p:sp>
      <p:grpSp>
        <p:nvGrpSpPr>
          <p:cNvPr id="23" name="Group 22">
            <a:extLst>
              <a:ext uri="{FF2B5EF4-FFF2-40B4-BE49-F238E27FC236}">
                <a16:creationId xmlns:a16="http://schemas.microsoft.com/office/drawing/2014/main" id="{651B0372-C891-8E0B-06DF-A468CF33120B}"/>
              </a:ext>
            </a:extLst>
          </p:cNvPr>
          <p:cNvGrpSpPr/>
          <p:nvPr/>
        </p:nvGrpSpPr>
        <p:grpSpPr>
          <a:xfrm>
            <a:off x="1951638" y="4855509"/>
            <a:ext cx="3383885" cy="266700"/>
            <a:chOff x="1951638" y="4855509"/>
            <a:chExt cx="3383885" cy="266700"/>
          </a:xfrm>
        </p:grpSpPr>
        <p:pic>
          <p:nvPicPr>
            <p:cNvPr id="22" name="Picture 21">
              <a:extLst>
                <a:ext uri="{FF2B5EF4-FFF2-40B4-BE49-F238E27FC236}">
                  <a16:creationId xmlns:a16="http://schemas.microsoft.com/office/drawing/2014/main" id="{5C7B9990-5099-FDFC-8B9A-3D57444F1526}"/>
                </a:ext>
              </a:extLst>
            </p:cNvPr>
            <p:cNvPicPr>
              <a:picLocks noChangeAspect="1"/>
            </p:cNvPicPr>
            <p:nvPr/>
          </p:nvPicPr>
          <p:blipFill>
            <a:blip r:embed="rId2"/>
            <a:stretch>
              <a:fillRect/>
            </a:stretch>
          </p:blipFill>
          <p:spPr>
            <a:xfrm>
              <a:off x="3087623" y="4855509"/>
              <a:ext cx="2247900" cy="266700"/>
            </a:xfrm>
            <a:prstGeom prst="rect">
              <a:avLst/>
            </a:prstGeom>
            <a:ln>
              <a:noFill/>
            </a:ln>
            <a:effectLst>
              <a:outerShdw blurRad="292100" dist="139700" dir="2700000" algn="tl" rotWithShape="0">
                <a:srgbClr val="333333">
                  <a:alpha val="65000"/>
                </a:srgbClr>
              </a:outerShdw>
            </a:effectLst>
          </p:spPr>
        </p:pic>
        <p:sp>
          <p:nvSpPr>
            <p:cNvPr id="32" name="Oval 31">
              <a:extLst>
                <a:ext uri="{FF2B5EF4-FFF2-40B4-BE49-F238E27FC236}">
                  <a16:creationId xmlns:a16="http://schemas.microsoft.com/office/drawing/2014/main" id="{FD7A3C57-19EB-4992-322F-A521E2ED80CE}"/>
                </a:ext>
              </a:extLst>
            </p:cNvPr>
            <p:cNvSpPr/>
            <p:nvPr/>
          </p:nvSpPr>
          <p:spPr>
            <a:xfrm>
              <a:off x="1951638" y="4868272"/>
              <a:ext cx="892741" cy="241173"/>
            </a:xfrm>
            <a:prstGeom prst="ellipse">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solidFill>
                </a:rPr>
                <a:t>Step 1</a:t>
              </a:r>
            </a:p>
          </p:txBody>
        </p:sp>
      </p:grpSp>
    </p:spTree>
    <p:extLst>
      <p:ext uri="{BB962C8B-B14F-4D97-AF65-F5344CB8AC3E}">
        <p14:creationId xmlns:p14="http://schemas.microsoft.com/office/powerpoint/2010/main" val="334520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869829-5038-BBFE-1FE8-8A4171AC38A8}"/>
              </a:ext>
            </a:extLst>
          </p:cNvPr>
          <p:cNvSpPr>
            <a:spLocks noGrp="1"/>
          </p:cNvSpPr>
          <p:nvPr>
            <p:ph type="title"/>
          </p:nvPr>
        </p:nvSpPr>
        <p:spPr/>
        <p:txBody>
          <a:bodyPr/>
          <a:lstStyle/>
          <a:p>
            <a:r>
              <a:rPr lang="en-US" dirty="0"/>
              <a:t>Swap a node in a list to the front</a:t>
            </a:r>
          </a:p>
        </p:txBody>
      </p:sp>
      <p:sp>
        <p:nvSpPr>
          <p:cNvPr id="4" name="Oval 3">
            <a:extLst>
              <a:ext uri="{FF2B5EF4-FFF2-40B4-BE49-F238E27FC236}">
                <a16:creationId xmlns:a16="http://schemas.microsoft.com/office/drawing/2014/main" id="{43927917-47D2-1E47-11EF-8E8377683B79}"/>
              </a:ext>
            </a:extLst>
          </p:cNvPr>
          <p:cNvSpPr/>
          <p:nvPr/>
        </p:nvSpPr>
        <p:spPr>
          <a:xfrm>
            <a:off x="2286001"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sp>
        <p:nvSpPr>
          <p:cNvPr id="5" name="Oval 4">
            <a:extLst>
              <a:ext uri="{FF2B5EF4-FFF2-40B4-BE49-F238E27FC236}">
                <a16:creationId xmlns:a16="http://schemas.microsoft.com/office/drawing/2014/main" id="{C0C21512-BEEC-0520-7F0F-6A16C09AEFF6}"/>
              </a:ext>
            </a:extLst>
          </p:cNvPr>
          <p:cNvSpPr/>
          <p:nvPr/>
        </p:nvSpPr>
        <p:spPr>
          <a:xfrm>
            <a:off x="3525012"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1</a:t>
            </a:r>
          </a:p>
        </p:txBody>
      </p:sp>
      <p:sp>
        <p:nvSpPr>
          <p:cNvPr id="6" name="Oval 5">
            <a:extLst>
              <a:ext uri="{FF2B5EF4-FFF2-40B4-BE49-F238E27FC236}">
                <a16:creationId xmlns:a16="http://schemas.microsoft.com/office/drawing/2014/main" id="{F15BC54A-C3CD-FEA1-30AF-B8D8D4D40B07}"/>
              </a:ext>
            </a:extLst>
          </p:cNvPr>
          <p:cNvSpPr/>
          <p:nvPr/>
        </p:nvSpPr>
        <p:spPr>
          <a:xfrm>
            <a:off x="4764023" y="2366682"/>
            <a:ext cx="762000" cy="762000"/>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3</a:t>
            </a:r>
          </a:p>
        </p:txBody>
      </p:sp>
      <p:sp>
        <p:nvSpPr>
          <p:cNvPr id="7" name="Oval 6">
            <a:extLst>
              <a:ext uri="{FF2B5EF4-FFF2-40B4-BE49-F238E27FC236}">
                <a16:creationId xmlns:a16="http://schemas.microsoft.com/office/drawing/2014/main" id="{36601F3E-C45B-C2A6-2E94-3026ACCEE3D8}"/>
              </a:ext>
            </a:extLst>
          </p:cNvPr>
          <p:cNvSpPr/>
          <p:nvPr/>
        </p:nvSpPr>
        <p:spPr>
          <a:xfrm>
            <a:off x="6003034"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8" name="Straight Arrow Connector 7">
            <a:extLst>
              <a:ext uri="{FF2B5EF4-FFF2-40B4-BE49-F238E27FC236}">
                <a16:creationId xmlns:a16="http://schemas.microsoft.com/office/drawing/2014/main" id="{A29DFB0B-63FD-69DC-E571-80A3E40AB1CA}"/>
              </a:ext>
            </a:extLst>
          </p:cNvPr>
          <p:cNvCxnSpPr>
            <a:stCxn id="4" idx="6"/>
            <a:endCxn id="5" idx="2"/>
          </p:cNvCxnSpPr>
          <p:nvPr/>
        </p:nvCxnSpPr>
        <p:spPr>
          <a:xfrm>
            <a:off x="3048001"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B360B410-09EF-09F0-AF48-3C01D7414C66}"/>
              </a:ext>
            </a:extLst>
          </p:cNvPr>
          <p:cNvSpPr/>
          <p:nvPr/>
        </p:nvSpPr>
        <p:spPr>
          <a:xfrm>
            <a:off x="1046990" y="2366682"/>
            <a:ext cx="762000" cy="762000"/>
          </a:xfrm>
          <a:prstGeom prst="ellipse">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h</a:t>
            </a:r>
          </a:p>
        </p:txBody>
      </p:sp>
      <p:cxnSp>
        <p:nvCxnSpPr>
          <p:cNvPr id="12" name="Straight Arrow Connector 11">
            <a:extLst>
              <a:ext uri="{FF2B5EF4-FFF2-40B4-BE49-F238E27FC236}">
                <a16:creationId xmlns:a16="http://schemas.microsoft.com/office/drawing/2014/main" id="{84DE045E-756F-6F2A-37B2-01CE27EB9C00}"/>
              </a:ext>
            </a:extLst>
          </p:cNvPr>
          <p:cNvCxnSpPr>
            <a:cxnSpLocks/>
            <a:stCxn id="11" idx="6"/>
            <a:endCxn id="4" idx="2"/>
          </p:cNvCxnSpPr>
          <p:nvPr/>
        </p:nvCxnSpPr>
        <p:spPr>
          <a:xfrm>
            <a:off x="1808990"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5792DCDB-4400-C2DF-3D23-E3F8429F210A}"/>
              </a:ext>
            </a:extLst>
          </p:cNvPr>
          <p:cNvSpPr/>
          <p:nvPr/>
        </p:nvSpPr>
        <p:spPr>
          <a:xfrm>
            <a:off x="7242045" y="2366682"/>
            <a:ext cx="762000" cy="762000"/>
          </a:xfrm>
          <a:prstGeom prst="ellips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lumMod val="65000"/>
                  </a:schemeClr>
                </a:solidFill>
              </a:rPr>
              <a:t>n</a:t>
            </a:r>
          </a:p>
        </p:txBody>
      </p:sp>
      <p:cxnSp>
        <p:nvCxnSpPr>
          <p:cNvPr id="14" name="Straight Arrow Connector 13">
            <a:extLst>
              <a:ext uri="{FF2B5EF4-FFF2-40B4-BE49-F238E27FC236}">
                <a16:creationId xmlns:a16="http://schemas.microsoft.com/office/drawing/2014/main" id="{3B1C4EDE-DD9E-45FB-1832-09D2EFD679A0}"/>
              </a:ext>
            </a:extLst>
          </p:cNvPr>
          <p:cNvCxnSpPr>
            <a:cxnSpLocks/>
            <a:stCxn id="7" idx="6"/>
            <a:endCxn id="13" idx="2"/>
          </p:cNvCxnSpPr>
          <p:nvPr/>
        </p:nvCxnSpPr>
        <p:spPr>
          <a:xfrm>
            <a:off x="6765034"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2028551-31BF-9AF7-46C5-CAFCF7392E0D}"/>
              </a:ext>
            </a:extLst>
          </p:cNvPr>
          <p:cNvSpPr txBox="1"/>
          <p:nvPr/>
        </p:nvSpPr>
        <p:spPr>
          <a:xfrm>
            <a:off x="3681431" y="3375212"/>
            <a:ext cx="449162" cy="400110"/>
          </a:xfrm>
          <a:prstGeom prst="rect">
            <a:avLst/>
          </a:prstGeom>
          <a:noFill/>
        </p:spPr>
        <p:txBody>
          <a:bodyPr wrap="none" rtlCol="0">
            <a:spAutoFit/>
          </a:bodyPr>
          <a:lstStyle/>
          <a:p>
            <a:r>
              <a:rPr lang="en-US" sz="2000" i="1" dirty="0">
                <a:solidFill>
                  <a:srgbClr val="FF0000"/>
                </a:solidFill>
              </a:rPr>
              <a:t>p1</a:t>
            </a:r>
          </a:p>
        </p:txBody>
      </p:sp>
      <p:sp>
        <p:nvSpPr>
          <p:cNvPr id="30" name="TextBox 29">
            <a:extLst>
              <a:ext uri="{FF2B5EF4-FFF2-40B4-BE49-F238E27FC236}">
                <a16:creationId xmlns:a16="http://schemas.microsoft.com/office/drawing/2014/main" id="{B0200C6D-D307-D9E6-9806-D61A1B3129F4}"/>
              </a:ext>
            </a:extLst>
          </p:cNvPr>
          <p:cNvSpPr txBox="1"/>
          <p:nvPr/>
        </p:nvSpPr>
        <p:spPr>
          <a:xfrm>
            <a:off x="5173440" y="3375212"/>
            <a:ext cx="449162" cy="400110"/>
          </a:xfrm>
          <a:prstGeom prst="rect">
            <a:avLst/>
          </a:prstGeom>
          <a:noFill/>
        </p:spPr>
        <p:txBody>
          <a:bodyPr wrap="none" rtlCol="0">
            <a:spAutoFit/>
          </a:bodyPr>
          <a:lstStyle/>
          <a:p>
            <a:r>
              <a:rPr lang="en-US" sz="2000" i="1" dirty="0">
                <a:solidFill>
                  <a:srgbClr val="FF0000"/>
                </a:solidFill>
              </a:rPr>
              <a:t>p2</a:t>
            </a:r>
          </a:p>
        </p:txBody>
      </p:sp>
      <p:cxnSp>
        <p:nvCxnSpPr>
          <p:cNvPr id="18" name="Elbow Connector 17">
            <a:extLst>
              <a:ext uri="{FF2B5EF4-FFF2-40B4-BE49-F238E27FC236}">
                <a16:creationId xmlns:a16="http://schemas.microsoft.com/office/drawing/2014/main" id="{C08A003B-2DF7-C218-77EF-3B0E1485BC7C}"/>
              </a:ext>
            </a:extLst>
          </p:cNvPr>
          <p:cNvCxnSpPr>
            <a:stCxn id="5" idx="6"/>
            <a:endCxn id="7" idx="0"/>
          </p:cNvCxnSpPr>
          <p:nvPr/>
        </p:nvCxnSpPr>
        <p:spPr>
          <a:xfrm flipV="1">
            <a:off x="4287012" y="2366682"/>
            <a:ext cx="2097022" cy="381000"/>
          </a:xfrm>
          <a:prstGeom prst="bentConnector4">
            <a:avLst>
              <a:gd name="adj1" fmla="val 10991"/>
              <a:gd name="adj2" fmla="val 160000"/>
            </a:avLst>
          </a:prstGeom>
          <a:ln>
            <a:solidFill>
              <a:schemeClr val="accent4">
                <a:lumMod val="50000"/>
              </a:schemeClr>
            </a:solidFill>
            <a:tailEnd type="arrow" w="lg" len="lg"/>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800986E-51A9-4C9D-4AA9-84042EA85415}"/>
              </a:ext>
            </a:extLst>
          </p:cNvPr>
          <p:cNvSpPr txBox="1"/>
          <p:nvPr/>
        </p:nvSpPr>
        <p:spPr>
          <a:xfrm>
            <a:off x="1046990" y="3375212"/>
            <a:ext cx="700833" cy="400110"/>
          </a:xfrm>
          <a:prstGeom prst="rect">
            <a:avLst/>
          </a:prstGeom>
          <a:noFill/>
        </p:spPr>
        <p:txBody>
          <a:bodyPr wrap="none" rtlCol="0">
            <a:spAutoFit/>
          </a:bodyPr>
          <a:lstStyle/>
          <a:p>
            <a:r>
              <a:rPr lang="en-US" sz="2000" i="1" dirty="0">
                <a:solidFill>
                  <a:srgbClr val="FF0000"/>
                </a:solidFill>
              </a:rPr>
              <a:t>head</a:t>
            </a:r>
          </a:p>
        </p:txBody>
      </p:sp>
      <p:cxnSp>
        <p:nvCxnSpPr>
          <p:cNvPr id="19" name="Elbow Connector 18">
            <a:extLst>
              <a:ext uri="{FF2B5EF4-FFF2-40B4-BE49-F238E27FC236}">
                <a16:creationId xmlns:a16="http://schemas.microsoft.com/office/drawing/2014/main" id="{8DC8361E-9341-4CFB-126C-06C05872A567}"/>
              </a:ext>
            </a:extLst>
          </p:cNvPr>
          <p:cNvCxnSpPr>
            <a:cxnSpLocks/>
            <a:stCxn id="6" idx="4"/>
            <a:endCxn id="4" idx="4"/>
          </p:cNvCxnSpPr>
          <p:nvPr/>
        </p:nvCxnSpPr>
        <p:spPr>
          <a:xfrm rot="5400000">
            <a:off x="3906012" y="1889671"/>
            <a:ext cx="12700" cy="2478022"/>
          </a:xfrm>
          <a:prstGeom prst="bentConnector3">
            <a:avLst>
              <a:gd name="adj1" fmla="val 9211764"/>
            </a:avLst>
          </a:prstGeom>
          <a:ln>
            <a:solidFill>
              <a:srgbClr val="00B050"/>
            </a:solidFill>
            <a:tailEnd type="arrow" w="lg" len="lg"/>
          </a:ln>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15D61272-CBF1-1886-67B9-9F0E4051F2FC}"/>
              </a:ext>
            </a:extLst>
          </p:cNvPr>
          <p:cNvSpPr/>
          <p:nvPr/>
        </p:nvSpPr>
        <p:spPr>
          <a:xfrm>
            <a:off x="3465991" y="4360271"/>
            <a:ext cx="892741" cy="241173"/>
          </a:xfrm>
          <a:prstGeom prst="ellipse">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solidFill>
              </a:rPr>
              <a:t>Step 2</a:t>
            </a:r>
          </a:p>
        </p:txBody>
      </p:sp>
      <p:grpSp>
        <p:nvGrpSpPr>
          <p:cNvPr id="21" name="Group 20">
            <a:extLst>
              <a:ext uri="{FF2B5EF4-FFF2-40B4-BE49-F238E27FC236}">
                <a16:creationId xmlns:a16="http://schemas.microsoft.com/office/drawing/2014/main" id="{83682ADD-4FE2-C48D-1E4E-CD4F72832268}"/>
              </a:ext>
            </a:extLst>
          </p:cNvPr>
          <p:cNvGrpSpPr/>
          <p:nvPr/>
        </p:nvGrpSpPr>
        <p:grpSpPr>
          <a:xfrm>
            <a:off x="2121284" y="5468844"/>
            <a:ext cx="3334128" cy="241300"/>
            <a:chOff x="2121284" y="5468844"/>
            <a:chExt cx="3334128" cy="241300"/>
          </a:xfrm>
        </p:grpSpPr>
        <p:pic>
          <p:nvPicPr>
            <p:cNvPr id="10" name="Picture 9">
              <a:extLst>
                <a:ext uri="{FF2B5EF4-FFF2-40B4-BE49-F238E27FC236}">
                  <a16:creationId xmlns:a16="http://schemas.microsoft.com/office/drawing/2014/main" id="{1EE41F06-E90A-94BA-AE09-1D54F402854E}"/>
                </a:ext>
              </a:extLst>
            </p:cNvPr>
            <p:cNvPicPr>
              <a:picLocks noChangeAspect="1"/>
            </p:cNvPicPr>
            <p:nvPr/>
          </p:nvPicPr>
          <p:blipFill>
            <a:blip r:embed="rId2"/>
            <a:stretch>
              <a:fillRect/>
            </a:stretch>
          </p:blipFill>
          <p:spPr>
            <a:xfrm>
              <a:off x="3118612" y="5468844"/>
              <a:ext cx="2336800" cy="241300"/>
            </a:xfrm>
            <a:prstGeom prst="rect">
              <a:avLst/>
            </a:prstGeom>
          </p:spPr>
        </p:pic>
        <p:sp>
          <p:nvSpPr>
            <p:cNvPr id="32" name="Oval 31">
              <a:extLst>
                <a:ext uri="{FF2B5EF4-FFF2-40B4-BE49-F238E27FC236}">
                  <a16:creationId xmlns:a16="http://schemas.microsoft.com/office/drawing/2014/main" id="{ABE5EF1E-32C0-9828-6510-59E2344B350D}"/>
                </a:ext>
              </a:extLst>
            </p:cNvPr>
            <p:cNvSpPr/>
            <p:nvPr/>
          </p:nvSpPr>
          <p:spPr>
            <a:xfrm>
              <a:off x="2121284" y="5468844"/>
              <a:ext cx="892741" cy="241173"/>
            </a:xfrm>
            <a:prstGeom prst="ellipse">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solidFill>
                </a:rPr>
                <a:t>Step 2</a:t>
              </a:r>
            </a:p>
          </p:txBody>
        </p:sp>
      </p:grpSp>
    </p:spTree>
    <p:extLst>
      <p:ext uri="{BB962C8B-B14F-4D97-AF65-F5344CB8AC3E}">
        <p14:creationId xmlns:p14="http://schemas.microsoft.com/office/powerpoint/2010/main" val="271185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869829-5038-BBFE-1FE8-8A4171AC38A8}"/>
              </a:ext>
            </a:extLst>
          </p:cNvPr>
          <p:cNvSpPr>
            <a:spLocks noGrp="1"/>
          </p:cNvSpPr>
          <p:nvPr>
            <p:ph type="title"/>
          </p:nvPr>
        </p:nvSpPr>
        <p:spPr/>
        <p:txBody>
          <a:bodyPr/>
          <a:lstStyle/>
          <a:p>
            <a:r>
              <a:rPr lang="en-US" dirty="0"/>
              <a:t>Swap a node in a list to the front</a:t>
            </a:r>
          </a:p>
        </p:txBody>
      </p:sp>
      <p:sp>
        <p:nvSpPr>
          <p:cNvPr id="4" name="Oval 3">
            <a:extLst>
              <a:ext uri="{FF2B5EF4-FFF2-40B4-BE49-F238E27FC236}">
                <a16:creationId xmlns:a16="http://schemas.microsoft.com/office/drawing/2014/main" id="{43927917-47D2-1E47-11EF-8E8377683B79}"/>
              </a:ext>
            </a:extLst>
          </p:cNvPr>
          <p:cNvSpPr/>
          <p:nvPr/>
        </p:nvSpPr>
        <p:spPr>
          <a:xfrm>
            <a:off x="2286001"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sp>
        <p:nvSpPr>
          <p:cNvPr id="5" name="Oval 4">
            <a:extLst>
              <a:ext uri="{FF2B5EF4-FFF2-40B4-BE49-F238E27FC236}">
                <a16:creationId xmlns:a16="http://schemas.microsoft.com/office/drawing/2014/main" id="{C0C21512-BEEC-0520-7F0F-6A16C09AEFF6}"/>
              </a:ext>
            </a:extLst>
          </p:cNvPr>
          <p:cNvSpPr/>
          <p:nvPr/>
        </p:nvSpPr>
        <p:spPr>
          <a:xfrm>
            <a:off x="3525012"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1</a:t>
            </a:r>
          </a:p>
        </p:txBody>
      </p:sp>
      <p:sp>
        <p:nvSpPr>
          <p:cNvPr id="6" name="Oval 5">
            <a:extLst>
              <a:ext uri="{FF2B5EF4-FFF2-40B4-BE49-F238E27FC236}">
                <a16:creationId xmlns:a16="http://schemas.microsoft.com/office/drawing/2014/main" id="{F15BC54A-C3CD-FEA1-30AF-B8D8D4D40B07}"/>
              </a:ext>
            </a:extLst>
          </p:cNvPr>
          <p:cNvSpPr/>
          <p:nvPr/>
        </p:nvSpPr>
        <p:spPr>
          <a:xfrm>
            <a:off x="4764023" y="2366682"/>
            <a:ext cx="762000" cy="762000"/>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3</a:t>
            </a:r>
          </a:p>
        </p:txBody>
      </p:sp>
      <p:sp>
        <p:nvSpPr>
          <p:cNvPr id="7" name="Oval 6">
            <a:extLst>
              <a:ext uri="{FF2B5EF4-FFF2-40B4-BE49-F238E27FC236}">
                <a16:creationId xmlns:a16="http://schemas.microsoft.com/office/drawing/2014/main" id="{36601F3E-C45B-C2A6-2E94-3026ACCEE3D8}"/>
              </a:ext>
            </a:extLst>
          </p:cNvPr>
          <p:cNvSpPr/>
          <p:nvPr/>
        </p:nvSpPr>
        <p:spPr>
          <a:xfrm>
            <a:off x="6003034"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8" name="Straight Arrow Connector 7">
            <a:extLst>
              <a:ext uri="{FF2B5EF4-FFF2-40B4-BE49-F238E27FC236}">
                <a16:creationId xmlns:a16="http://schemas.microsoft.com/office/drawing/2014/main" id="{A29DFB0B-63FD-69DC-E571-80A3E40AB1CA}"/>
              </a:ext>
            </a:extLst>
          </p:cNvPr>
          <p:cNvCxnSpPr>
            <a:stCxn id="4" idx="6"/>
            <a:endCxn id="5" idx="2"/>
          </p:cNvCxnSpPr>
          <p:nvPr/>
        </p:nvCxnSpPr>
        <p:spPr>
          <a:xfrm>
            <a:off x="3048001"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B360B410-09EF-09F0-AF48-3C01D7414C66}"/>
              </a:ext>
            </a:extLst>
          </p:cNvPr>
          <p:cNvSpPr/>
          <p:nvPr/>
        </p:nvSpPr>
        <p:spPr>
          <a:xfrm>
            <a:off x="1046990" y="2366682"/>
            <a:ext cx="762000" cy="762000"/>
          </a:xfrm>
          <a:prstGeom prst="ellipse">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h</a:t>
            </a:r>
          </a:p>
        </p:txBody>
      </p:sp>
      <p:sp>
        <p:nvSpPr>
          <p:cNvPr id="13" name="Oval 12">
            <a:extLst>
              <a:ext uri="{FF2B5EF4-FFF2-40B4-BE49-F238E27FC236}">
                <a16:creationId xmlns:a16="http://schemas.microsoft.com/office/drawing/2014/main" id="{5792DCDB-4400-C2DF-3D23-E3F8429F210A}"/>
              </a:ext>
            </a:extLst>
          </p:cNvPr>
          <p:cNvSpPr/>
          <p:nvPr/>
        </p:nvSpPr>
        <p:spPr>
          <a:xfrm>
            <a:off x="7242045" y="2366682"/>
            <a:ext cx="762000" cy="762000"/>
          </a:xfrm>
          <a:prstGeom prst="ellips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lumMod val="65000"/>
                  </a:schemeClr>
                </a:solidFill>
              </a:rPr>
              <a:t>n</a:t>
            </a:r>
          </a:p>
        </p:txBody>
      </p:sp>
      <p:cxnSp>
        <p:nvCxnSpPr>
          <p:cNvPr id="14" name="Straight Arrow Connector 13">
            <a:extLst>
              <a:ext uri="{FF2B5EF4-FFF2-40B4-BE49-F238E27FC236}">
                <a16:creationId xmlns:a16="http://schemas.microsoft.com/office/drawing/2014/main" id="{3B1C4EDE-DD9E-45FB-1832-09D2EFD679A0}"/>
              </a:ext>
            </a:extLst>
          </p:cNvPr>
          <p:cNvCxnSpPr>
            <a:cxnSpLocks/>
            <a:stCxn id="7" idx="6"/>
            <a:endCxn id="13" idx="2"/>
          </p:cNvCxnSpPr>
          <p:nvPr/>
        </p:nvCxnSpPr>
        <p:spPr>
          <a:xfrm>
            <a:off x="6765034"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2028551-31BF-9AF7-46C5-CAFCF7392E0D}"/>
              </a:ext>
            </a:extLst>
          </p:cNvPr>
          <p:cNvSpPr txBox="1"/>
          <p:nvPr/>
        </p:nvSpPr>
        <p:spPr>
          <a:xfrm>
            <a:off x="3681431" y="3375212"/>
            <a:ext cx="449162" cy="400110"/>
          </a:xfrm>
          <a:prstGeom prst="rect">
            <a:avLst/>
          </a:prstGeom>
          <a:noFill/>
        </p:spPr>
        <p:txBody>
          <a:bodyPr wrap="none" rtlCol="0">
            <a:spAutoFit/>
          </a:bodyPr>
          <a:lstStyle/>
          <a:p>
            <a:r>
              <a:rPr lang="en-US" sz="2000" i="1" dirty="0">
                <a:solidFill>
                  <a:srgbClr val="FF0000"/>
                </a:solidFill>
              </a:rPr>
              <a:t>p1</a:t>
            </a:r>
          </a:p>
        </p:txBody>
      </p:sp>
      <p:sp>
        <p:nvSpPr>
          <p:cNvPr id="30" name="TextBox 29">
            <a:extLst>
              <a:ext uri="{FF2B5EF4-FFF2-40B4-BE49-F238E27FC236}">
                <a16:creationId xmlns:a16="http://schemas.microsoft.com/office/drawing/2014/main" id="{B0200C6D-D307-D9E6-9806-D61A1B3129F4}"/>
              </a:ext>
            </a:extLst>
          </p:cNvPr>
          <p:cNvSpPr txBox="1"/>
          <p:nvPr/>
        </p:nvSpPr>
        <p:spPr>
          <a:xfrm>
            <a:off x="5173440" y="3375212"/>
            <a:ext cx="449162" cy="400110"/>
          </a:xfrm>
          <a:prstGeom prst="rect">
            <a:avLst/>
          </a:prstGeom>
          <a:noFill/>
        </p:spPr>
        <p:txBody>
          <a:bodyPr wrap="none" rtlCol="0">
            <a:spAutoFit/>
          </a:bodyPr>
          <a:lstStyle/>
          <a:p>
            <a:r>
              <a:rPr lang="en-US" sz="2000" i="1" dirty="0">
                <a:solidFill>
                  <a:srgbClr val="FF0000"/>
                </a:solidFill>
              </a:rPr>
              <a:t>p2</a:t>
            </a:r>
          </a:p>
        </p:txBody>
      </p:sp>
      <p:cxnSp>
        <p:nvCxnSpPr>
          <p:cNvPr id="18" name="Elbow Connector 17">
            <a:extLst>
              <a:ext uri="{FF2B5EF4-FFF2-40B4-BE49-F238E27FC236}">
                <a16:creationId xmlns:a16="http://schemas.microsoft.com/office/drawing/2014/main" id="{C08A003B-2DF7-C218-77EF-3B0E1485BC7C}"/>
              </a:ext>
            </a:extLst>
          </p:cNvPr>
          <p:cNvCxnSpPr>
            <a:stCxn id="5" idx="6"/>
            <a:endCxn id="7" idx="0"/>
          </p:cNvCxnSpPr>
          <p:nvPr/>
        </p:nvCxnSpPr>
        <p:spPr>
          <a:xfrm flipV="1">
            <a:off x="4287012" y="2366682"/>
            <a:ext cx="2097022" cy="381000"/>
          </a:xfrm>
          <a:prstGeom prst="bentConnector4">
            <a:avLst>
              <a:gd name="adj1" fmla="val 10991"/>
              <a:gd name="adj2" fmla="val 160000"/>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800986E-51A9-4C9D-4AA9-84042EA85415}"/>
              </a:ext>
            </a:extLst>
          </p:cNvPr>
          <p:cNvSpPr txBox="1"/>
          <p:nvPr/>
        </p:nvSpPr>
        <p:spPr>
          <a:xfrm>
            <a:off x="1046990" y="3375212"/>
            <a:ext cx="700833" cy="400110"/>
          </a:xfrm>
          <a:prstGeom prst="rect">
            <a:avLst/>
          </a:prstGeom>
          <a:noFill/>
        </p:spPr>
        <p:txBody>
          <a:bodyPr wrap="none" rtlCol="0">
            <a:spAutoFit/>
          </a:bodyPr>
          <a:lstStyle/>
          <a:p>
            <a:r>
              <a:rPr lang="en-US" sz="2000" i="1" dirty="0">
                <a:solidFill>
                  <a:srgbClr val="FF0000"/>
                </a:solidFill>
              </a:rPr>
              <a:t>head</a:t>
            </a:r>
          </a:p>
        </p:txBody>
      </p:sp>
      <p:cxnSp>
        <p:nvCxnSpPr>
          <p:cNvPr id="19" name="Elbow Connector 18">
            <a:extLst>
              <a:ext uri="{FF2B5EF4-FFF2-40B4-BE49-F238E27FC236}">
                <a16:creationId xmlns:a16="http://schemas.microsoft.com/office/drawing/2014/main" id="{8DC8361E-9341-4CFB-126C-06C05872A567}"/>
              </a:ext>
            </a:extLst>
          </p:cNvPr>
          <p:cNvCxnSpPr>
            <a:cxnSpLocks/>
            <a:stCxn id="6" idx="4"/>
            <a:endCxn id="4" idx="4"/>
          </p:cNvCxnSpPr>
          <p:nvPr/>
        </p:nvCxnSpPr>
        <p:spPr>
          <a:xfrm rot="5400000">
            <a:off x="3906012" y="1889671"/>
            <a:ext cx="12700" cy="2478022"/>
          </a:xfrm>
          <a:prstGeom prst="bentConnector3">
            <a:avLst>
              <a:gd name="adj1" fmla="val 9211764"/>
            </a:avLst>
          </a:prstGeom>
          <a:ln>
            <a:solidFill>
              <a:schemeClr val="bg2">
                <a:lumMod val="50000"/>
              </a:schemeClr>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8DB2C1EC-C50D-2230-392F-B0AF53F4F228}"/>
              </a:ext>
            </a:extLst>
          </p:cNvPr>
          <p:cNvCxnSpPr>
            <a:cxnSpLocks/>
            <a:stCxn id="11" idx="6"/>
            <a:endCxn id="6" idx="6"/>
          </p:cNvCxnSpPr>
          <p:nvPr/>
        </p:nvCxnSpPr>
        <p:spPr>
          <a:xfrm>
            <a:off x="1808990" y="2747682"/>
            <a:ext cx="3717033" cy="12700"/>
          </a:xfrm>
          <a:prstGeom prst="bentConnector5">
            <a:avLst>
              <a:gd name="adj1" fmla="val 5020"/>
              <a:gd name="adj2" fmla="val 14894118"/>
              <a:gd name="adj3" fmla="val 106150"/>
            </a:avLst>
          </a:prstGeom>
          <a:ln>
            <a:solidFill>
              <a:srgbClr val="00B050"/>
            </a:solidFill>
            <a:tailEnd type="arrow" w="lg" len="lg"/>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67B158E2-8297-752D-2FDD-29AC87E18989}"/>
              </a:ext>
            </a:extLst>
          </p:cNvPr>
          <p:cNvSpPr/>
          <p:nvPr/>
        </p:nvSpPr>
        <p:spPr>
          <a:xfrm>
            <a:off x="3546459" y="4744505"/>
            <a:ext cx="892741" cy="241173"/>
          </a:xfrm>
          <a:prstGeom prst="ellipse">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solidFill>
              </a:rPr>
              <a:t>Step 3</a:t>
            </a:r>
          </a:p>
        </p:txBody>
      </p:sp>
      <p:grpSp>
        <p:nvGrpSpPr>
          <p:cNvPr id="22" name="Group 21">
            <a:extLst>
              <a:ext uri="{FF2B5EF4-FFF2-40B4-BE49-F238E27FC236}">
                <a16:creationId xmlns:a16="http://schemas.microsoft.com/office/drawing/2014/main" id="{F4D429D4-27CE-3B75-6B73-DA07F7141784}"/>
              </a:ext>
            </a:extLst>
          </p:cNvPr>
          <p:cNvGrpSpPr/>
          <p:nvPr/>
        </p:nvGrpSpPr>
        <p:grpSpPr>
          <a:xfrm>
            <a:off x="1941776" y="5900198"/>
            <a:ext cx="2942136" cy="304800"/>
            <a:chOff x="1941776" y="5900198"/>
            <a:chExt cx="2942136" cy="304800"/>
          </a:xfrm>
        </p:grpSpPr>
        <p:pic>
          <p:nvPicPr>
            <p:cNvPr id="17" name="Picture 16">
              <a:extLst>
                <a:ext uri="{FF2B5EF4-FFF2-40B4-BE49-F238E27FC236}">
                  <a16:creationId xmlns:a16="http://schemas.microsoft.com/office/drawing/2014/main" id="{85C9F5EF-F540-9DC5-474A-7B8B9D4E1B54}"/>
                </a:ext>
              </a:extLst>
            </p:cNvPr>
            <p:cNvPicPr>
              <a:picLocks noChangeAspect="1"/>
            </p:cNvPicPr>
            <p:nvPr/>
          </p:nvPicPr>
          <p:blipFill>
            <a:blip r:embed="rId2"/>
            <a:stretch>
              <a:fillRect/>
            </a:stretch>
          </p:blipFill>
          <p:spPr>
            <a:xfrm>
              <a:off x="2940812" y="5900198"/>
              <a:ext cx="1943100" cy="304800"/>
            </a:xfrm>
            <a:prstGeom prst="rect">
              <a:avLst/>
            </a:prstGeom>
          </p:spPr>
        </p:pic>
        <p:sp>
          <p:nvSpPr>
            <p:cNvPr id="26" name="Oval 25">
              <a:extLst>
                <a:ext uri="{FF2B5EF4-FFF2-40B4-BE49-F238E27FC236}">
                  <a16:creationId xmlns:a16="http://schemas.microsoft.com/office/drawing/2014/main" id="{4D2CDE10-EED4-B6A4-A1B1-89454BA66D79}"/>
                </a:ext>
              </a:extLst>
            </p:cNvPr>
            <p:cNvSpPr/>
            <p:nvPr/>
          </p:nvSpPr>
          <p:spPr>
            <a:xfrm>
              <a:off x="1941776" y="5932011"/>
              <a:ext cx="892741" cy="241173"/>
            </a:xfrm>
            <a:prstGeom prst="ellipse">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solidFill>
                </a:rPr>
                <a:t>Step 3</a:t>
              </a:r>
            </a:p>
          </p:txBody>
        </p:sp>
      </p:grpSp>
    </p:spTree>
    <p:extLst>
      <p:ext uri="{BB962C8B-B14F-4D97-AF65-F5344CB8AC3E}">
        <p14:creationId xmlns:p14="http://schemas.microsoft.com/office/powerpoint/2010/main" val="100290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869829-5038-BBFE-1FE8-8A4171AC38A8}"/>
              </a:ext>
            </a:extLst>
          </p:cNvPr>
          <p:cNvSpPr>
            <a:spLocks noGrp="1"/>
          </p:cNvSpPr>
          <p:nvPr>
            <p:ph type="title"/>
          </p:nvPr>
        </p:nvSpPr>
        <p:spPr/>
        <p:txBody>
          <a:bodyPr/>
          <a:lstStyle/>
          <a:p>
            <a:r>
              <a:rPr lang="en-US" dirty="0"/>
              <a:t>Swap a node in a list to the front</a:t>
            </a:r>
          </a:p>
        </p:txBody>
      </p:sp>
      <p:sp>
        <p:nvSpPr>
          <p:cNvPr id="4" name="Oval 3">
            <a:extLst>
              <a:ext uri="{FF2B5EF4-FFF2-40B4-BE49-F238E27FC236}">
                <a16:creationId xmlns:a16="http://schemas.microsoft.com/office/drawing/2014/main" id="{43927917-47D2-1E47-11EF-8E8377683B79}"/>
              </a:ext>
            </a:extLst>
          </p:cNvPr>
          <p:cNvSpPr/>
          <p:nvPr/>
        </p:nvSpPr>
        <p:spPr>
          <a:xfrm>
            <a:off x="3409739"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sp>
        <p:nvSpPr>
          <p:cNvPr id="5" name="Oval 4">
            <a:extLst>
              <a:ext uri="{FF2B5EF4-FFF2-40B4-BE49-F238E27FC236}">
                <a16:creationId xmlns:a16="http://schemas.microsoft.com/office/drawing/2014/main" id="{C0C21512-BEEC-0520-7F0F-6A16C09AEFF6}"/>
              </a:ext>
            </a:extLst>
          </p:cNvPr>
          <p:cNvSpPr/>
          <p:nvPr/>
        </p:nvSpPr>
        <p:spPr>
          <a:xfrm>
            <a:off x="4648750"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1</a:t>
            </a:r>
          </a:p>
        </p:txBody>
      </p:sp>
      <p:sp>
        <p:nvSpPr>
          <p:cNvPr id="7" name="Oval 6">
            <a:extLst>
              <a:ext uri="{FF2B5EF4-FFF2-40B4-BE49-F238E27FC236}">
                <a16:creationId xmlns:a16="http://schemas.microsoft.com/office/drawing/2014/main" id="{36601F3E-C45B-C2A6-2E94-3026ACCEE3D8}"/>
              </a:ext>
            </a:extLst>
          </p:cNvPr>
          <p:cNvSpPr/>
          <p:nvPr/>
        </p:nvSpPr>
        <p:spPr>
          <a:xfrm>
            <a:off x="6003034"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8" name="Straight Arrow Connector 7">
            <a:extLst>
              <a:ext uri="{FF2B5EF4-FFF2-40B4-BE49-F238E27FC236}">
                <a16:creationId xmlns:a16="http://schemas.microsoft.com/office/drawing/2014/main" id="{A29DFB0B-63FD-69DC-E571-80A3E40AB1CA}"/>
              </a:ext>
            </a:extLst>
          </p:cNvPr>
          <p:cNvCxnSpPr>
            <a:stCxn id="4" idx="6"/>
            <a:endCxn id="5" idx="2"/>
          </p:cNvCxnSpPr>
          <p:nvPr/>
        </p:nvCxnSpPr>
        <p:spPr>
          <a:xfrm>
            <a:off x="4171739"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B360B410-09EF-09F0-AF48-3C01D7414C66}"/>
              </a:ext>
            </a:extLst>
          </p:cNvPr>
          <p:cNvSpPr/>
          <p:nvPr/>
        </p:nvSpPr>
        <p:spPr>
          <a:xfrm>
            <a:off x="1046990" y="2366682"/>
            <a:ext cx="762000" cy="762000"/>
          </a:xfrm>
          <a:prstGeom prst="ellipse">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h</a:t>
            </a:r>
          </a:p>
        </p:txBody>
      </p:sp>
      <p:sp>
        <p:nvSpPr>
          <p:cNvPr id="13" name="Oval 12">
            <a:extLst>
              <a:ext uri="{FF2B5EF4-FFF2-40B4-BE49-F238E27FC236}">
                <a16:creationId xmlns:a16="http://schemas.microsoft.com/office/drawing/2014/main" id="{5792DCDB-4400-C2DF-3D23-E3F8429F210A}"/>
              </a:ext>
            </a:extLst>
          </p:cNvPr>
          <p:cNvSpPr/>
          <p:nvPr/>
        </p:nvSpPr>
        <p:spPr>
          <a:xfrm>
            <a:off x="7242045" y="2366682"/>
            <a:ext cx="762000" cy="762000"/>
          </a:xfrm>
          <a:prstGeom prst="ellips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lumMod val="65000"/>
                  </a:schemeClr>
                </a:solidFill>
              </a:rPr>
              <a:t>n</a:t>
            </a:r>
          </a:p>
        </p:txBody>
      </p:sp>
      <p:cxnSp>
        <p:nvCxnSpPr>
          <p:cNvPr id="14" name="Straight Arrow Connector 13">
            <a:extLst>
              <a:ext uri="{FF2B5EF4-FFF2-40B4-BE49-F238E27FC236}">
                <a16:creationId xmlns:a16="http://schemas.microsoft.com/office/drawing/2014/main" id="{3B1C4EDE-DD9E-45FB-1832-09D2EFD679A0}"/>
              </a:ext>
            </a:extLst>
          </p:cNvPr>
          <p:cNvCxnSpPr>
            <a:cxnSpLocks/>
            <a:stCxn id="7" idx="6"/>
            <a:endCxn id="13" idx="2"/>
          </p:cNvCxnSpPr>
          <p:nvPr/>
        </p:nvCxnSpPr>
        <p:spPr>
          <a:xfrm>
            <a:off x="6765034"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2028551-31BF-9AF7-46C5-CAFCF7392E0D}"/>
              </a:ext>
            </a:extLst>
          </p:cNvPr>
          <p:cNvSpPr txBox="1"/>
          <p:nvPr/>
        </p:nvSpPr>
        <p:spPr>
          <a:xfrm>
            <a:off x="4805169" y="3375212"/>
            <a:ext cx="449162" cy="400110"/>
          </a:xfrm>
          <a:prstGeom prst="rect">
            <a:avLst/>
          </a:prstGeom>
          <a:noFill/>
        </p:spPr>
        <p:txBody>
          <a:bodyPr wrap="none" rtlCol="0">
            <a:spAutoFit/>
          </a:bodyPr>
          <a:lstStyle/>
          <a:p>
            <a:r>
              <a:rPr lang="en-US" sz="2000" i="1" dirty="0">
                <a:solidFill>
                  <a:srgbClr val="FF0000"/>
                </a:solidFill>
              </a:rPr>
              <a:t>p1</a:t>
            </a:r>
          </a:p>
        </p:txBody>
      </p:sp>
      <p:sp>
        <p:nvSpPr>
          <p:cNvPr id="6" name="Oval 5">
            <a:extLst>
              <a:ext uri="{FF2B5EF4-FFF2-40B4-BE49-F238E27FC236}">
                <a16:creationId xmlns:a16="http://schemas.microsoft.com/office/drawing/2014/main" id="{F15BC54A-C3CD-FEA1-30AF-B8D8D4D40B07}"/>
              </a:ext>
            </a:extLst>
          </p:cNvPr>
          <p:cNvSpPr/>
          <p:nvPr/>
        </p:nvSpPr>
        <p:spPr>
          <a:xfrm>
            <a:off x="2170728" y="2366682"/>
            <a:ext cx="762000" cy="762000"/>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3</a:t>
            </a:r>
          </a:p>
        </p:txBody>
      </p:sp>
      <p:sp>
        <p:nvSpPr>
          <p:cNvPr id="30" name="TextBox 29">
            <a:extLst>
              <a:ext uri="{FF2B5EF4-FFF2-40B4-BE49-F238E27FC236}">
                <a16:creationId xmlns:a16="http://schemas.microsoft.com/office/drawing/2014/main" id="{B0200C6D-D307-D9E6-9806-D61A1B3129F4}"/>
              </a:ext>
            </a:extLst>
          </p:cNvPr>
          <p:cNvSpPr txBox="1"/>
          <p:nvPr/>
        </p:nvSpPr>
        <p:spPr>
          <a:xfrm>
            <a:off x="2349988" y="3375212"/>
            <a:ext cx="449162" cy="400110"/>
          </a:xfrm>
          <a:prstGeom prst="rect">
            <a:avLst/>
          </a:prstGeom>
          <a:noFill/>
        </p:spPr>
        <p:txBody>
          <a:bodyPr wrap="none" rtlCol="0">
            <a:spAutoFit/>
          </a:bodyPr>
          <a:lstStyle/>
          <a:p>
            <a:r>
              <a:rPr lang="en-US" sz="2000" i="1" dirty="0">
                <a:solidFill>
                  <a:srgbClr val="FF0000"/>
                </a:solidFill>
              </a:rPr>
              <a:t>p2</a:t>
            </a:r>
          </a:p>
        </p:txBody>
      </p:sp>
      <p:sp>
        <p:nvSpPr>
          <p:cNvPr id="24" name="TextBox 23">
            <a:extLst>
              <a:ext uri="{FF2B5EF4-FFF2-40B4-BE49-F238E27FC236}">
                <a16:creationId xmlns:a16="http://schemas.microsoft.com/office/drawing/2014/main" id="{5800986E-51A9-4C9D-4AA9-84042EA85415}"/>
              </a:ext>
            </a:extLst>
          </p:cNvPr>
          <p:cNvSpPr txBox="1"/>
          <p:nvPr/>
        </p:nvSpPr>
        <p:spPr>
          <a:xfrm>
            <a:off x="1046990" y="3375212"/>
            <a:ext cx="700833" cy="400110"/>
          </a:xfrm>
          <a:prstGeom prst="rect">
            <a:avLst/>
          </a:prstGeom>
          <a:noFill/>
        </p:spPr>
        <p:txBody>
          <a:bodyPr wrap="none" rtlCol="0">
            <a:spAutoFit/>
          </a:bodyPr>
          <a:lstStyle/>
          <a:p>
            <a:r>
              <a:rPr lang="en-US" sz="2000" i="1" dirty="0">
                <a:solidFill>
                  <a:srgbClr val="FF0000"/>
                </a:solidFill>
              </a:rPr>
              <a:t>head</a:t>
            </a:r>
          </a:p>
        </p:txBody>
      </p:sp>
      <p:cxnSp>
        <p:nvCxnSpPr>
          <p:cNvPr id="22" name="Straight Arrow Connector 21">
            <a:extLst>
              <a:ext uri="{FF2B5EF4-FFF2-40B4-BE49-F238E27FC236}">
                <a16:creationId xmlns:a16="http://schemas.microsoft.com/office/drawing/2014/main" id="{53B6428B-2862-67D8-7AE5-C44B80465696}"/>
              </a:ext>
            </a:extLst>
          </p:cNvPr>
          <p:cNvCxnSpPr>
            <a:cxnSpLocks/>
            <a:stCxn id="11" idx="6"/>
            <a:endCxn id="6" idx="2"/>
          </p:cNvCxnSpPr>
          <p:nvPr/>
        </p:nvCxnSpPr>
        <p:spPr>
          <a:xfrm>
            <a:off x="1808990" y="2747682"/>
            <a:ext cx="361738"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47EA815-FC94-E9F3-6775-1DB1E53AD266}"/>
              </a:ext>
            </a:extLst>
          </p:cNvPr>
          <p:cNvCxnSpPr>
            <a:cxnSpLocks/>
            <a:stCxn id="6" idx="6"/>
            <a:endCxn id="4" idx="2"/>
          </p:cNvCxnSpPr>
          <p:nvPr/>
        </p:nvCxnSpPr>
        <p:spPr>
          <a:xfrm>
            <a:off x="2932728"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6DF87712-CCE9-280C-40D3-369E02684200}"/>
              </a:ext>
            </a:extLst>
          </p:cNvPr>
          <p:cNvCxnSpPr>
            <a:cxnSpLocks/>
            <a:stCxn id="5" idx="6"/>
            <a:endCxn id="7" idx="2"/>
          </p:cNvCxnSpPr>
          <p:nvPr/>
        </p:nvCxnSpPr>
        <p:spPr>
          <a:xfrm>
            <a:off x="5410750" y="2747682"/>
            <a:ext cx="592284"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562D452C-E749-7995-4B7B-CCA992C24DD6}"/>
              </a:ext>
            </a:extLst>
          </p:cNvPr>
          <p:cNvSpPr txBox="1"/>
          <p:nvPr/>
        </p:nvSpPr>
        <p:spPr>
          <a:xfrm>
            <a:off x="6159453" y="3329209"/>
            <a:ext cx="449162" cy="400110"/>
          </a:xfrm>
          <a:prstGeom prst="rect">
            <a:avLst/>
          </a:prstGeom>
          <a:noFill/>
        </p:spPr>
        <p:txBody>
          <a:bodyPr wrap="none" rtlCol="0">
            <a:spAutoFit/>
          </a:bodyPr>
          <a:lstStyle/>
          <a:p>
            <a:r>
              <a:rPr lang="en-US" sz="2000" i="1" dirty="0">
                <a:solidFill>
                  <a:srgbClr val="FF0000"/>
                </a:solidFill>
              </a:rPr>
              <a:t>p2</a:t>
            </a:r>
          </a:p>
        </p:txBody>
      </p:sp>
      <p:cxnSp>
        <p:nvCxnSpPr>
          <p:cNvPr id="33" name="Elbow Connector 32">
            <a:extLst>
              <a:ext uri="{FF2B5EF4-FFF2-40B4-BE49-F238E27FC236}">
                <a16:creationId xmlns:a16="http://schemas.microsoft.com/office/drawing/2014/main" id="{34A17BF9-5CAB-62EE-58C6-F904DF5CDCD7}"/>
              </a:ext>
            </a:extLst>
          </p:cNvPr>
          <p:cNvCxnSpPr>
            <a:stCxn id="30" idx="2"/>
            <a:endCxn id="31" idx="2"/>
          </p:cNvCxnSpPr>
          <p:nvPr/>
        </p:nvCxnSpPr>
        <p:spPr>
          <a:xfrm rot="5400000" flipH="1" flipV="1">
            <a:off x="4456299" y="1847588"/>
            <a:ext cx="46003" cy="3809465"/>
          </a:xfrm>
          <a:prstGeom prst="bentConnector3">
            <a:avLst>
              <a:gd name="adj1" fmla="val -496924"/>
            </a:avLst>
          </a:prstGeom>
          <a:ln w="12700">
            <a:solidFill>
              <a:schemeClr val="bg2">
                <a:lumMod val="65000"/>
              </a:schemeClr>
            </a:solidFill>
            <a:prstDash val="sysDot"/>
            <a:tailEnd type="stealth" w="lg" len="lg"/>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729EC332-8A0B-4CB9-A886-6134729A09CE}"/>
              </a:ext>
            </a:extLst>
          </p:cNvPr>
          <p:cNvSpPr/>
          <p:nvPr/>
        </p:nvSpPr>
        <p:spPr>
          <a:xfrm>
            <a:off x="4171739" y="4129429"/>
            <a:ext cx="892741" cy="241173"/>
          </a:xfrm>
          <a:prstGeom prst="ellipse">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solidFill>
              </a:rPr>
              <a:t>Step 4</a:t>
            </a:r>
          </a:p>
        </p:txBody>
      </p:sp>
      <p:grpSp>
        <p:nvGrpSpPr>
          <p:cNvPr id="36" name="Group 35">
            <a:extLst>
              <a:ext uri="{FF2B5EF4-FFF2-40B4-BE49-F238E27FC236}">
                <a16:creationId xmlns:a16="http://schemas.microsoft.com/office/drawing/2014/main" id="{E8CD4D0E-4096-CC02-2239-07FC210DAE24}"/>
              </a:ext>
            </a:extLst>
          </p:cNvPr>
          <p:cNvGrpSpPr/>
          <p:nvPr/>
        </p:nvGrpSpPr>
        <p:grpSpPr>
          <a:xfrm>
            <a:off x="2516998" y="5344832"/>
            <a:ext cx="2725096" cy="292100"/>
            <a:chOff x="2516998" y="5344832"/>
            <a:chExt cx="2725096" cy="292100"/>
          </a:xfrm>
        </p:grpSpPr>
        <p:pic>
          <p:nvPicPr>
            <p:cNvPr id="27" name="Picture 26">
              <a:extLst>
                <a:ext uri="{FF2B5EF4-FFF2-40B4-BE49-F238E27FC236}">
                  <a16:creationId xmlns:a16="http://schemas.microsoft.com/office/drawing/2014/main" id="{29F6054D-9953-6E09-E827-63BA05F337E3}"/>
                </a:ext>
              </a:extLst>
            </p:cNvPr>
            <p:cNvPicPr>
              <a:picLocks noChangeAspect="1"/>
            </p:cNvPicPr>
            <p:nvPr/>
          </p:nvPicPr>
          <p:blipFill>
            <a:blip r:embed="rId2"/>
            <a:stretch>
              <a:fillRect/>
            </a:stretch>
          </p:blipFill>
          <p:spPr>
            <a:xfrm>
              <a:off x="3578394" y="5344832"/>
              <a:ext cx="1663700" cy="292100"/>
            </a:xfrm>
            <a:prstGeom prst="rect">
              <a:avLst/>
            </a:prstGeom>
          </p:spPr>
        </p:pic>
        <p:sp>
          <p:nvSpPr>
            <p:cNvPr id="35" name="Oval 34">
              <a:extLst>
                <a:ext uri="{FF2B5EF4-FFF2-40B4-BE49-F238E27FC236}">
                  <a16:creationId xmlns:a16="http://schemas.microsoft.com/office/drawing/2014/main" id="{122A5721-778B-114D-B276-09384ECBAE20}"/>
                </a:ext>
              </a:extLst>
            </p:cNvPr>
            <p:cNvSpPr/>
            <p:nvPr/>
          </p:nvSpPr>
          <p:spPr>
            <a:xfrm>
              <a:off x="2516998" y="5370295"/>
              <a:ext cx="892741" cy="241173"/>
            </a:xfrm>
            <a:prstGeom prst="ellipse">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chemeClr val="bg2"/>
                  </a:solidFill>
                </a:rPr>
                <a:t>Step 4</a:t>
              </a:r>
              <a:endParaRPr lang="en-US" sz="1200" dirty="0">
                <a:solidFill>
                  <a:schemeClr val="bg2"/>
                </a:solidFill>
              </a:endParaRPr>
            </a:p>
          </p:txBody>
        </p:sp>
      </p:grpSp>
    </p:spTree>
    <p:extLst>
      <p:ext uri="{BB962C8B-B14F-4D97-AF65-F5344CB8AC3E}">
        <p14:creationId xmlns:p14="http://schemas.microsoft.com/office/powerpoint/2010/main" val="185646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dissolv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45F516-CEE4-DC9B-92D6-3212A84B97F6}"/>
              </a:ext>
            </a:extLst>
          </p:cNvPr>
          <p:cNvSpPr>
            <a:spLocks noGrp="1"/>
          </p:cNvSpPr>
          <p:nvPr>
            <p:ph type="body" sz="quarter" idx="11"/>
          </p:nvPr>
        </p:nvSpPr>
        <p:spPr>
          <a:xfrm>
            <a:off x="659305" y="1656043"/>
            <a:ext cx="3912695" cy="5076451"/>
          </a:xfrm>
        </p:spPr>
        <p:txBody>
          <a:bodyPr/>
          <a:lstStyle/>
          <a:p>
            <a:r>
              <a:rPr lang="en-US" sz="1600" dirty="0"/>
              <a:t>Use: </a:t>
            </a:r>
          </a:p>
          <a:p>
            <a:pPr lvl="1"/>
            <a:r>
              <a:rPr lang="en-US" sz="1200" dirty="0"/>
              <a:t>Slides </a:t>
            </a:r>
          </a:p>
          <a:p>
            <a:pPr lvl="1"/>
            <a:r>
              <a:rPr lang="en-US" sz="1200" dirty="0"/>
              <a:t>Code-along repo</a:t>
            </a:r>
          </a:p>
          <a:p>
            <a:pPr lvl="2"/>
            <a:r>
              <a:rPr lang="en-US" sz="1000" dirty="0"/>
              <a:t>Color math</a:t>
            </a:r>
          </a:p>
          <a:p>
            <a:pPr lvl="2"/>
            <a:r>
              <a:rPr lang="en-US" sz="1000" dirty="0"/>
              <a:t>Rubber duck</a:t>
            </a:r>
          </a:p>
          <a:p>
            <a:pPr lvl="2"/>
            <a:r>
              <a:rPr lang="en-US" sz="1000" dirty="0"/>
              <a:t>Cat &amp; Dog</a:t>
            </a:r>
          </a:p>
          <a:p>
            <a:pPr lvl="2"/>
            <a:endParaRPr lang="en-US" sz="1000" dirty="0"/>
          </a:p>
          <a:p>
            <a:endParaRPr lang="en-US" sz="1600" dirty="0"/>
          </a:p>
          <a:p>
            <a:r>
              <a:rPr lang="en-US" sz="1600" dirty="0"/>
              <a:t>C++ Basics</a:t>
            </a:r>
          </a:p>
          <a:p>
            <a:endParaRPr lang="en-US" sz="1600" dirty="0"/>
          </a:p>
          <a:p>
            <a:pPr lvl="1"/>
            <a:r>
              <a:rPr lang="en-US" sz="1400" dirty="0"/>
              <a:t>Pointer, reference</a:t>
            </a:r>
          </a:p>
          <a:p>
            <a:pPr lvl="1"/>
            <a:r>
              <a:rPr lang="en-US" sz="1400" dirty="0"/>
              <a:t>Memory (“new”, “delete”)</a:t>
            </a:r>
          </a:p>
          <a:p>
            <a:pPr lvl="1"/>
            <a:r>
              <a:rPr lang="en-US" sz="1400" dirty="0"/>
              <a:t>Dangling pointer</a:t>
            </a:r>
          </a:p>
          <a:p>
            <a:pPr lvl="1"/>
            <a:endParaRPr lang="en-US" sz="1400" dirty="0"/>
          </a:p>
          <a:p>
            <a:r>
              <a:rPr lang="en-US" sz="1600" dirty="0"/>
              <a:t>C++ OOP</a:t>
            </a:r>
          </a:p>
          <a:p>
            <a:endParaRPr lang="en-US" sz="1600" dirty="0"/>
          </a:p>
          <a:p>
            <a:pPr lvl="1"/>
            <a:r>
              <a:rPr lang="en-US" sz="1400" dirty="0"/>
              <a:t>Based/derived class</a:t>
            </a:r>
          </a:p>
          <a:p>
            <a:pPr lvl="1"/>
            <a:r>
              <a:rPr lang="en-US" sz="1400" dirty="0"/>
              <a:t>Overload vs override</a:t>
            </a:r>
          </a:p>
          <a:p>
            <a:pPr lvl="1"/>
            <a:r>
              <a:rPr lang="en-US" sz="1400" dirty="0"/>
              <a:t>(pure) Virtual function</a:t>
            </a:r>
          </a:p>
          <a:p>
            <a:pPr marL="457200" lvl="1" indent="0">
              <a:buNone/>
            </a:pPr>
            <a:endParaRPr lang="en-US" sz="1400" dirty="0"/>
          </a:p>
        </p:txBody>
      </p:sp>
      <p:sp>
        <p:nvSpPr>
          <p:cNvPr id="3" name="Title 2">
            <a:extLst>
              <a:ext uri="{FF2B5EF4-FFF2-40B4-BE49-F238E27FC236}">
                <a16:creationId xmlns:a16="http://schemas.microsoft.com/office/drawing/2014/main" id="{F054D568-10A9-986D-C7F6-3C25ABBB1F4D}"/>
              </a:ext>
            </a:extLst>
          </p:cNvPr>
          <p:cNvSpPr>
            <a:spLocks noGrp="1"/>
          </p:cNvSpPr>
          <p:nvPr>
            <p:ph type="title"/>
          </p:nvPr>
        </p:nvSpPr>
        <p:spPr/>
        <p:txBody>
          <a:bodyPr/>
          <a:lstStyle/>
          <a:p>
            <a:r>
              <a:rPr lang="en-US" dirty="0"/>
              <a:t>Midterm Review</a:t>
            </a:r>
          </a:p>
        </p:txBody>
      </p:sp>
      <p:sp>
        <p:nvSpPr>
          <p:cNvPr id="4" name="Text Placeholder 1">
            <a:extLst>
              <a:ext uri="{FF2B5EF4-FFF2-40B4-BE49-F238E27FC236}">
                <a16:creationId xmlns:a16="http://schemas.microsoft.com/office/drawing/2014/main" id="{D7E57C9D-7AB4-B8A1-B93C-10EFCBEAC09C}"/>
              </a:ext>
            </a:extLst>
          </p:cNvPr>
          <p:cNvSpPr txBox="1">
            <a:spLocks/>
          </p:cNvSpPr>
          <p:nvPr/>
        </p:nvSpPr>
        <p:spPr>
          <a:xfrm>
            <a:off x="4702387" y="1656044"/>
            <a:ext cx="3912695" cy="4278592"/>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Abstract Data Type (ADT)</a:t>
            </a:r>
          </a:p>
          <a:p>
            <a:pPr lvl="1"/>
            <a:r>
              <a:rPr lang="en-US" sz="1200" dirty="0"/>
              <a:t>List (</a:t>
            </a:r>
            <a:r>
              <a:rPr lang="en-US" sz="1200" dirty="0" err="1"/>
              <a:t>ArrayList</a:t>
            </a:r>
            <a:r>
              <a:rPr lang="en-US" sz="1200" dirty="0"/>
              <a:t>, LinkedList)</a:t>
            </a:r>
          </a:p>
          <a:p>
            <a:pPr lvl="1"/>
            <a:r>
              <a:rPr lang="en-US" sz="1200" dirty="0"/>
              <a:t>Stack &amp; Queue</a:t>
            </a:r>
          </a:p>
          <a:p>
            <a:pPr lvl="1"/>
            <a:endParaRPr lang="en-US" sz="1400" dirty="0"/>
          </a:p>
          <a:p>
            <a:endParaRPr lang="en-US" sz="1600" dirty="0"/>
          </a:p>
          <a:p>
            <a:r>
              <a:rPr lang="en-US" sz="1600" dirty="0"/>
              <a:t>Unit testing</a:t>
            </a:r>
          </a:p>
          <a:p>
            <a:endParaRPr lang="en-US" sz="1600" dirty="0"/>
          </a:p>
          <a:p>
            <a:pPr lvl="1"/>
            <a:r>
              <a:rPr lang="en-US" sz="1400" dirty="0"/>
              <a:t>Expect == Actual</a:t>
            </a:r>
          </a:p>
          <a:p>
            <a:pPr lvl="1"/>
            <a:endParaRPr lang="en-US" sz="1400" dirty="0"/>
          </a:p>
          <a:p>
            <a:pPr lvl="1"/>
            <a:r>
              <a:rPr lang="en-US" sz="1400" dirty="0"/>
              <a:t>Prevent accidental change of logic</a:t>
            </a:r>
          </a:p>
          <a:p>
            <a:pPr lvl="1"/>
            <a:endParaRPr lang="en-US" sz="1400" dirty="0"/>
          </a:p>
          <a:p>
            <a:pPr lvl="2"/>
            <a:r>
              <a:rPr lang="en-US" sz="1200" dirty="0"/>
              <a:t>By your future self, and</a:t>
            </a:r>
          </a:p>
          <a:p>
            <a:pPr lvl="2"/>
            <a:endParaRPr lang="en-US" sz="1200" dirty="0"/>
          </a:p>
          <a:p>
            <a:pPr lvl="2"/>
            <a:r>
              <a:rPr lang="en-US" sz="1200" dirty="0"/>
              <a:t>By others</a:t>
            </a:r>
          </a:p>
          <a:p>
            <a:pPr lvl="1"/>
            <a:endParaRPr lang="en-US" sz="1400" dirty="0"/>
          </a:p>
        </p:txBody>
      </p:sp>
    </p:spTree>
    <p:extLst>
      <p:ext uri="{BB962C8B-B14F-4D97-AF65-F5344CB8AC3E}">
        <p14:creationId xmlns:p14="http://schemas.microsoft.com/office/powerpoint/2010/main" val="365396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14" end="1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16" end="1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7" end="1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xEl>
                                              <p:pRg st="18" end="1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67CD8E-CE7A-BD7F-080C-5AB0BF71AE72}"/>
              </a:ext>
            </a:extLst>
          </p:cNvPr>
          <p:cNvSpPr>
            <a:spLocks noGrp="1"/>
          </p:cNvSpPr>
          <p:nvPr>
            <p:ph type="title"/>
          </p:nvPr>
        </p:nvSpPr>
        <p:spPr/>
        <p:txBody>
          <a:bodyPr/>
          <a:lstStyle/>
          <a:p>
            <a:r>
              <a:rPr lang="en-US" dirty="0"/>
              <a:t>ADT HashTable</a:t>
            </a:r>
          </a:p>
        </p:txBody>
      </p:sp>
      <p:sp>
        <p:nvSpPr>
          <p:cNvPr id="9" name="TextBox 8">
            <a:extLst>
              <a:ext uri="{FF2B5EF4-FFF2-40B4-BE49-F238E27FC236}">
                <a16:creationId xmlns:a16="http://schemas.microsoft.com/office/drawing/2014/main" id="{C1655B0E-8E40-3A5A-B92D-66DB13C60EC5}"/>
              </a:ext>
            </a:extLst>
          </p:cNvPr>
          <p:cNvSpPr txBox="1"/>
          <p:nvPr/>
        </p:nvSpPr>
        <p:spPr>
          <a:xfrm>
            <a:off x="1093694" y="2231321"/>
            <a:ext cx="3478306" cy="2062103"/>
          </a:xfrm>
          <a:prstGeom prst="rect">
            <a:avLst/>
          </a:prstGeom>
          <a:noFill/>
        </p:spPr>
        <p:txBody>
          <a:bodyPr wrap="square">
            <a:spAutoFit/>
          </a:bodyPr>
          <a:lstStyle/>
          <a:p>
            <a:pPr marL="285750" indent="-285750">
              <a:buFont typeface="Arial" panose="020B0604020202020204" pitchFamily="34" charset="0"/>
              <a:buChar char="•"/>
            </a:pPr>
            <a:r>
              <a:rPr lang="en-US" sz="3200" dirty="0"/>
              <a:t>HashTable</a:t>
            </a:r>
          </a:p>
          <a:p>
            <a:pPr marL="285750" indent="-285750">
              <a:buFont typeface="Arial" panose="020B0604020202020204" pitchFamily="34" charset="0"/>
              <a:buChar char="•"/>
            </a:pPr>
            <a:r>
              <a:rPr lang="en-US" sz="3200" dirty="0"/>
              <a:t>Dictionary</a:t>
            </a:r>
          </a:p>
          <a:p>
            <a:pPr marL="285750" indent="-285750">
              <a:buFont typeface="Arial" panose="020B0604020202020204" pitchFamily="34" charset="0"/>
              <a:buChar char="•"/>
            </a:pPr>
            <a:r>
              <a:rPr lang="en-US" sz="3200" dirty="0"/>
              <a:t>Map</a:t>
            </a:r>
          </a:p>
          <a:p>
            <a:pPr marL="285750" indent="-285750">
              <a:buFont typeface="Arial" panose="020B0604020202020204" pitchFamily="34" charset="0"/>
              <a:buChar char="•"/>
            </a:pPr>
            <a:r>
              <a:rPr lang="en-US" sz="3200" dirty="0"/>
              <a:t>Set</a:t>
            </a:r>
          </a:p>
        </p:txBody>
      </p:sp>
      <p:pic>
        <p:nvPicPr>
          <p:cNvPr id="1026" name="Picture 2" descr="10 Steps to creating your book's index - Just Write Books">
            <a:extLst>
              <a:ext uri="{FF2B5EF4-FFF2-40B4-BE49-F238E27FC236}">
                <a16:creationId xmlns:a16="http://schemas.microsoft.com/office/drawing/2014/main" id="{E30549F5-408E-35CE-80A6-5C0C3411E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1871" y="2357884"/>
            <a:ext cx="3356084" cy="25164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42D33B6-F4B2-EFC9-BB11-A132CB3A9B35}"/>
              </a:ext>
            </a:extLst>
          </p:cNvPr>
          <p:cNvSpPr txBox="1"/>
          <p:nvPr/>
        </p:nvSpPr>
        <p:spPr>
          <a:xfrm>
            <a:off x="1093694" y="5271246"/>
            <a:ext cx="4452053" cy="400110"/>
          </a:xfrm>
          <a:prstGeom prst="rect">
            <a:avLst/>
          </a:prstGeom>
          <a:noFill/>
        </p:spPr>
        <p:txBody>
          <a:bodyPr wrap="none" rtlCol="0">
            <a:spAutoFit/>
          </a:bodyPr>
          <a:lstStyle/>
          <a:p>
            <a:r>
              <a:rPr lang="en-US" sz="2000" b="1" dirty="0"/>
              <a:t>O(1) “instant” </a:t>
            </a:r>
            <a:r>
              <a:rPr lang="en-US" sz="2000" dirty="0"/>
              <a:t>search and insert/deletion</a:t>
            </a:r>
          </a:p>
        </p:txBody>
      </p:sp>
    </p:spTree>
    <p:extLst>
      <p:ext uri="{BB962C8B-B14F-4D97-AF65-F5344CB8AC3E}">
        <p14:creationId xmlns:p14="http://schemas.microsoft.com/office/powerpoint/2010/main" val="403961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D83885-DF5D-DC4F-B00C-8D81CC2A38BE}"/>
              </a:ext>
            </a:extLst>
          </p:cNvPr>
          <p:cNvPicPr>
            <a:picLocks noChangeAspect="1"/>
          </p:cNvPicPr>
          <p:nvPr/>
        </p:nvPicPr>
        <p:blipFill>
          <a:blip r:embed="rId2"/>
          <a:stretch>
            <a:fillRect/>
          </a:stretch>
        </p:blipFill>
        <p:spPr>
          <a:xfrm>
            <a:off x="1384858" y="861430"/>
            <a:ext cx="5365566" cy="5494546"/>
          </a:xfrm>
          <a:prstGeom prst="rect">
            <a:avLst/>
          </a:prstGeom>
        </p:spPr>
      </p:pic>
      <p:pic>
        <p:nvPicPr>
          <p:cNvPr id="5" name="Picture 4">
            <a:extLst>
              <a:ext uri="{FF2B5EF4-FFF2-40B4-BE49-F238E27FC236}">
                <a16:creationId xmlns:a16="http://schemas.microsoft.com/office/drawing/2014/main" id="{8E892F1B-55C5-5842-903A-2CC99994AB91}"/>
              </a:ext>
            </a:extLst>
          </p:cNvPr>
          <p:cNvPicPr>
            <a:picLocks noChangeAspect="1"/>
          </p:cNvPicPr>
          <p:nvPr/>
        </p:nvPicPr>
        <p:blipFill>
          <a:blip r:embed="rId3"/>
          <a:stretch>
            <a:fillRect/>
          </a:stretch>
        </p:blipFill>
        <p:spPr>
          <a:xfrm>
            <a:off x="459815" y="3110753"/>
            <a:ext cx="4279900" cy="2590800"/>
          </a:xfrm>
          <a:prstGeom prst="rect">
            <a:avLst/>
          </a:prstGeom>
        </p:spPr>
      </p:pic>
      <p:sp>
        <p:nvSpPr>
          <p:cNvPr id="6" name="TextBox 5">
            <a:extLst>
              <a:ext uri="{FF2B5EF4-FFF2-40B4-BE49-F238E27FC236}">
                <a16:creationId xmlns:a16="http://schemas.microsoft.com/office/drawing/2014/main" id="{C8A081B6-7DC4-E948-8DFD-9E7D747B066C}"/>
              </a:ext>
            </a:extLst>
          </p:cNvPr>
          <p:cNvSpPr txBox="1"/>
          <p:nvPr/>
        </p:nvSpPr>
        <p:spPr>
          <a:xfrm>
            <a:off x="591671" y="784684"/>
            <a:ext cx="2123082" cy="584775"/>
          </a:xfrm>
          <a:prstGeom prst="rect">
            <a:avLst/>
          </a:prstGeom>
          <a:noFill/>
        </p:spPr>
        <p:txBody>
          <a:bodyPr wrap="none" rtlCol="0">
            <a:spAutoFit/>
          </a:bodyPr>
          <a:lstStyle/>
          <a:p>
            <a:r>
              <a:rPr lang="en-US" altLang="zh-CN" sz="3200" dirty="0"/>
              <a:t>17.1</a:t>
            </a:r>
            <a:r>
              <a:rPr lang="zh-CN" altLang="en-US" sz="3200" dirty="0"/>
              <a:t> </a:t>
            </a:r>
            <a:r>
              <a:rPr lang="en-US" altLang="zh-CN" sz="3200" dirty="0"/>
              <a:t>Search</a:t>
            </a:r>
            <a:endParaRPr lang="en-US" sz="3200" dirty="0"/>
          </a:p>
        </p:txBody>
      </p:sp>
    </p:spTree>
    <p:extLst>
      <p:ext uri="{BB962C8B-B14F-4D97-AF65-F5344CB8AC3E}">
        <p14:creationId xmlns:p14="http://schemas.microsoft.com/office/powerpoint/2010/main" val="208502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892F1B-55C5-5842-903A-2CC99994AB91}"/>
              </a:ext>
            </a:extLst>
          </p:cNvPr>
          <p:cNvPicPr>
            <a:picLocks noChangeAspect="1"/>
          </p:cNvPicPr>
          <p:nvPr/>
        </p:nvPicPr>
        <p:blipFill>
          <a:blip r:embed="rId2"/>
          <a:stretch>
            <a:fillRect/>
          </a:stretch>
        </p:blipFill>
        <p:spPr>
          <a:xfrm>
            <a:off x="459815" y="3110753"/>
            <a:ext cx="4279900" cy="2590800"/>
          </a:xfrm>
          <a:prstGeom prst="rect">
            <a:avLst/>
          </a:prstGeom>
        </p:spPr>
      </p:pic>
      <p:pic>
        <p:nvPicPr>
          <p:cNvPr id="2" name="Picture 1">
            <a:extLst>
              <a:ext uri="{FF2B5EF4-FFF2-40B4-BE49-F238E27FC236}">
                <a16:creationId xmlns:a16="http://schemas.microsoft.com/office/drawing/2014/main" id="{8D8EA774-D746-364D-947F-A9B401A13653}"/>
              </a:ext>
            </a:extLst>
          </p:cNvPr>
          <p:cNvPicPr>
            <a:picLocks noChangeAspect="1"/>
          </p:cNvPicPr>
          <p:nvPr/>
        </p:nvPicPr>
        <p:blipFill>
          <a:blip r:embed="rId3"/>
          <a:stretch>
            <a:fillRect/>
          </a:stretch>
        </p:blipFill>
        <p:spPr>
          <a:xfrm>
            <a:off x="1350516" y="704002"/>
            <a:ext cx="5740566" cy="5881223"/>
          </a:xfrm>
          <a:prstGeom prst="rect">
            <a:avLst/>
          </a:prstGeom>
        </p:spPr>
      </p:pic>
    </p:spTree>
    <p:extLst>
      <p:ext uri="{BB962C8B-B14F-4D97-AF65-F5344CB8AC3E}">
        <p14:creationId xmlns:p14="http://schemas.microsoft.com/office/powerpoint/2010/main" val="1046414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CSS342 Data Structures, Algorithms, and Discrete Mathematics (I)</a:t>
            </a:r>
          </a:p>
        </p:txBody>
      </p:sp>
    </p:spTree>
    <p:extLst>
      <p:ext uri="{BB962C8B-B14F-4D97-AF65-F5344CB8AC3E}">
        <p14:creationId xmlns:p14="http://schemas.microsoft.com/office/powerpoint/2010/main" val="1913477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D83885-DF5D-DC4F-B00C-8D81CC2A38BE}"/>
              </a:ext>
            </a:extLst>
          </p:cNvPr>
          <p:cNvPicPr>
            <a:picLocks noChangeAspect="1"/>
          </p:cNvPicPr>
          <p:nvPr/>
        </p:nvPicPr>
        <p:blipFill rotWithShape="1">
          <a:blip r:embed="rId2"/>
          <a:srcRect l="60737" t="3901"/>
          <a:stretch/>
        </p:blipFill>
        <p:spPr>
          <a:xfrm>
            <a:off x="5886118" y="644114"/>
            <a:ext cx="2106706" cy="5280211"/>
          </a:xfrm>
          <a:prstGeom prst="rect">
            <a:avLst/>
          </a:prstGeom>
        </p:spPr>
      </p:pic>
      <p:sp>
        <p:nvSpPr>
          <p:cNvPr id="2" name="TextBox 1">
            <a:extLst>
              <a:ext uri="{FF2B5EF4-FFF2-40B4-BE49-F238E27FC236}">
                <a16:creationId xmlns:a16="http://schemas.microsoft.com/office/drawing/2014/main" id="{262CB9D2-E765-A541-91B5-7C1F6BD97F74}"/>
              </a:ext>
            </a:extLst>
          </p:cNvPr>
          <p:cNvSpPr txBox="1"/>
          <p:nvPr/>
        </p:nvSpPr>
        <p:spPr>
          <a:xfrm>
            <a:off x="661174" y="1703294"/>
            <a:ext cx="2529475"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a:t>
            </a:r>
            <a:r>
              <a:rPr lang="zh-CN" altLang="en-US" dirty="0"/>
              <a:t> </a:t>
            </a:r>
            <a:r>
              <a:rPr lang="en-US" altLang="zh-CN" dirty="0"/>
              <a:t>users</a:t>
            </a:r>
            <a:endParaRPr lang="en-US" dirty="0"/>
          </a:p>
        </p:txBody>
      </p:sp>
      <p:sp>
        <p:nvSpPr>
          <p:cNvPr id="6" name="TextBox 5">
            <a:extLst>
              <a:ext uri="{FF2B5EF4-FFF2-40B4-BE49-F238E27FC236}">
                <a16:creationId xmlns:a16="http://schemas.microsoft.com/office/drawing/2014/main" id="{DC75F1D8-FDA2-9647-84EE-937E9B41993F}"/>
              </a:ext>
            </a:extLst>
          </p:cNvPr>
          <p:cNvSpPr txBox="1"/>
          <p:nvPr/>
        </p:nvSpPr>
        <p:spPr>
          <a:xfrm>
            <a:off x="661174" y="3204010"/>
            <a:ext cx="3412794" cy="646331"/>
          </a:xfrm>
          <a:prstGeom prst="rect">
            <a:avLst/>
          </a:prstGeom>
          <a:noFill/>
        </p:spPr>
        <p:txBody>
          <a:bodyPr wrap="none" rtlCol="0">
            <a:spAutoFit/>
          </a:bodyPr>
          <a:lstStyle/>
          <a:p>
            <a:r>
              <a:rPr lang="en-US" altLang="zh-CN" dirty="0"/>
              <a:t>Each</a:t>
            </a:r>
            <a:r>
              <a:rPr lang="zh-CN" altLang="en-US" dirty="0"/>
              <a:t> </a:t>
            </a:r>
            <a:r>
              <a:rPr lang="en-US" altLang="zh-CN" dirty="0"/>
              <a:t>comparison</a:t>
            </a:r>
            <a:r>
              <a:rPr lang="zh-CN" altLang="en-US" dirty="0"/>
              <a:t> </a:t>
            </a:r>
            <a:r>
              <a:rPr lang="en-US" altLang="zh-CN" dirty="0"/>
              <a:t>takes</a:t>
            </a:r>
            <a:r>
              <a:rPr lang="zh-CN" altLang="en-US" dirty="0"/>
              <a:t> </a:t>
            </a:r>
            <a:r>
              <a:rPr lang="en-US" altLang="zh-CN" sz="3600" dirty="0">
                <a:solidFill>
                  <a:srgbClr val="00B050"/>
                </a:solidFill>
              </a:rPr>
              <a:t>1</a:t>
            </a:r>
            <a:r>
              <a:rPr lang="zh-CN" altLang="en-US" dirty="0"/>
              <a:t> </a:t>
            </a:r>
            <a:r>
              <a:rPr lang="en-US" altLang="zh-CN" dirty="0"/>
              <a:t>seconds</a:t>
            </a:r>
            <a:endParaRPr lang="en-US" dirty="0"/>
          </a:p>
        </p:txBody>
      </p:sp>
      <p:sp>
        <p:nvSpPr>
          <p:cNvPr id="3" name="TextBox 2">
            <a:extLst>
              <a:ext uri="{FF2B5EF4-FFF2-40B4-BE49-F238E27FC236}">
                <a16:creationId xmlns:a16="http://schemas.microsoft.com/office/drawing/2014/main" id="{B91E1D01-01FA-284B-9330-EDEBC1E78CD2}"/>
              </a:ext>
            </a:extLst>
          </p:cNvPr>
          <p:cNvSpPr txBox="1"/>
          <p:nvPr/>
        </p:nvSpPr>
        <p:spPr>
          <a:xfrm>
            <a:off x="661174" y="4937772"/>
            <a:ext cx="4990020" cy="646331"/>
          </a:xfrm>
          <a:prstGeom prst="rect">
            <a:avLst/>
          </a:prstGeom>
          <a:noFill/>
        </p:spPr>
        <p:txBody>
          <a:bodyPr wrap="none" rtlCol="0">
            <a:spAutoFit/>
          </a:bodyPr>
          <a:lstStyle/>
          <a:p>
            <a:r>
              <a:rPr lang="en-US" altLang="zh-CN" dirty="0"/>
              <a:t>Worst</a:t>
            </a:r>
            <a:r>
              <a:rPr lang="zh-CN" altLang="en-US" dirty="0"/>
              <a:t> </a:t>
            </a:r>
            <a:r>
              <a:rPr lang="en-US" altLang="zh-CN" dirty="0"/>
              <a:t>case:</a:t>
            </a:r>
            <a:r>
              <a:rPr lang="zh-CN" altLang="en-US" dirty="0"/>
              <a:t> </a:t>
            </a:r>
            <a:r>
              <a:rPr lang="en-US" altLang="zh-CN" sz="3600" dirty="0">
                <a:solidFill>
                  <a:srgbClr val="00B050"/>
                </a:solidFill>
              </a:rPr>
              <a:t>100</a:t>
            </a:r>
            <a:r>
              <a:rPr lang="zh-CN" altLang="en-US" sz="3600" dirty="0">
                <a:solidFill>
                  <a:srgbClr val="00B050"/>
                </a:solidFill>
              </a:rPr>
              <a:t> </a:t>
            </a:r>
            <a:r>
              <a:rPr lang="en-US" altLang="zh-CN" sz="3600" dirty="0">
                <a:solidFill>
                  <a:srgbClr val="00B050"/>
                </a:solidFill>
              </a:rPr>
              <a:t>seconds</a:t>
            </a:r>
            <a:r>
              <a:rPr lang="zh-CN" altLang="en-US" sz="3600" dirty="0">
                <a:solidFill>
                  <a:srgbClr val="00B050"/>
                </a:solidFill>
              </a:rPr>
              <a:t> </a:t>
            </a:r>
            <a:r>
              <a:rPr lang="en-US" altLang="zh-CN" dirty="0"/>
              <a:t>(1.7</a:t>
            </a:r>
            <a:r>
              <a:rPr lang="zh-CN" altLang="en-US" dirty="0"/>
              <a:t> </a:t>
            </a:r>
            <a:r>
              <a:rPr lang="en-US" altLang="zh-CN" dirty="0"/>
              <a:t>minutes)</a:t>
            </a:r>
            <a:endParaRPr lang="en-US" dirty="0"/>
          </a:p>
        </p:txBody>
      </p:sp>
    </p:spTree>
    <p:extLst>
      <p:ext uri="{BB962C8B-B14F-4D97-AF65-F5344CB8AC3E}">
        <p14:creationId xmlns:p14="http://schemas.microsoft.com/office/powerpoint/2010/main" val="341604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D83885-DF5D-DC4F-B00C-8D81CC2A38BE}"/>
              </a:ext>
            </a:extLst>
          </p:cNvPr>
          <p:cNvPicPr>
            <a:picLocks noChangeAspect="1"/>
          </p:cNvPicPr>
          <p:nvPr/>
        </p:nvPicPr>
        <p:blipFill rotWithShape="1">
          <a:blip r:embed="rId2"/>
          <a:srcRect l="60737" t="3901"/>
          <a:stretch/>
        </p:blipFill>
        <p:spPr>
          <a:xfrm>
            <a:off x="5886118" y="644114"/>
            <a:ext cx="2106706" cy="5280211"/>
          </a:xfrm>
          <a:prstGeom prst="rect">
            <a:avLst/>
          </a:prstGeom>
        </p:spPr>
      </p:pic>
      <p:sp>
        <p:nvSpPr>
          <p:cNvPr id="2" name="TextBox 1">
            <a:extLst>
              <a:ext uri="{FF2B5EF4-FFF2-40B4-BE49-F238E27FC236}">
                <a16:creationId xmlns:a16="http://schemas.microsoft.com/office/drawing/2014/main" id="{262CB9D2-E765-A541-91B5-7C1F6BD97F74}"/>
              </a:ext>
            </a:extLst>
          </p:cNvPr>
          <p:cNvSpPr txBox="1"/>
          <p:nvPr/>
        </p:nvSpPr>
        <p:spPr>
          <a:xfrm>
            <a:off x="661174" y="1703294"/>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6" name="TextBox 5">
            <a:extLst>
              <a:ext uri="{FF2B5EF4-FFF2-40B4-BE49-F238E27FC236}">
                <a16:creationId xmlns:a16="http://schemas.microsoft.com/office/drawing/2014/main" id="{DC75F1D8-FDA2-9647-84EE-937E9B41993F}"/>
              </a:ext>
            </a:extLst>
          </p:cNvPr>
          <p:cNvSpPr txBox="1"/>
          <p:nvPr/>
        </p:nvSpPr>
        <p:spPr>
          <a:xfrm>
            <a:off x="661174" y="3204010"/>
            <a:ext cx="3412794" cy="646331"/>
          </a:xfrm>
          <a:prstGeom prst="rect">
            <a:avLst/>
          </a:prstGeom>
          <a:noFill/>
        </p:spPr>
        <p:txBody>
          <a:bodyPr wrap="none" rtlCol="0">
            <a:spAutoFit/>
          </a:bodyPr>
          <a:lstStyle/>
          <a:p>
            <a:r>
              <a:rPr lang="en-US" altLang="zh-CN" dirty="0"/>
              <a:t>Each</a:t>
            </a:r>
            <a:r>
              <a:rPr lang="zh-CN" altLang="en-US" dirty="0"/>
              <a:t> </a:t>
            </a:r>
            <a:r>
              <a:rPr lang="en-US" altLang="zh-CN" dirty="0"/>
              <a:t>comparison</a:t>
            </a:r>
            <a:r>
              <a:rPr lang="zh-CN" altLang="en-US" dirty="0"/>
              <a:t> </a:t>
            </a:r>
            <a:r>
              <a:rPr lang="en-US" altLang="zh-CN" dirty="0"/>
              <a:t>takes</a:t>
            </a:r>
            <a:r>
              <a:rPr lang="zh-CN" altLang="en-US" dirty="0"/>
              <a:t> </a:t>
            </a:r>
            <a:r>
              <a:rPr lang="en-US" altLang="zh-CN" sz="3600" dirty="0">
                <a:solidFill>
                  <a:srgbClr val="00B050"/>
                </a:solidFill>
              </a:rPr>
              <a:t>1</a:t>
            </a:r>
            <a:r>
              <a:rPr lang="zh-CN" altLang="en-US" dirty="0"/>
              <a:t> </a:t>
            </a:r>
            <a:r>
              <a:rPr lang="en-US" altLang="zh-CN" dirty="0"/>
              <a:t>seconds</a:t>
            </a:r>
            <a:endParaRPr lang="en-US" dirty="0"/>
          </a:p>
        </p:txBody>
      </p:sp>
      <p:sp>
        <p:nvSpPr>
          <p:cNvPr id="3" name="TextBox 2">
            <a:extLst>
              <a:ext uri="{FF2B5EF4-FFF2-40B4-BE49-F238E27FC236}">
                <a16:creationId xmlns:a16="http://schemas.microsoft.com/office/drawing/2014/main" id="{B91E1D01-01FA-284B-9330-EDEBC1E78CD2}"/>
              </a:ext>
            </a:extLst>
          </p:cNvPr>
          <p:cNvSpPr txBox="1"/>
          <p:nvPr/>
        </p:nvSpPr>
        <p:spPr>
          <a:xfrm>
            <a:off x="661174" y="4937772"/>
            <a:ext cx="5344412" cy="646331"/>
          </a:xfrm>
          <a:prstGeom prst="rect">
            <a:avLst/>
          </a:prstGeom>
          <a:noFill/>
        </p:spPr>
        <p:txBody>
          <a:bodyPr wrap="none" rtlCol="0">
            <a:spAutoFit/>
          </a:bodyPr>
          <a:lstStyle/>
          <a:p>
            <a:r>
              <a:rPr lang="en-US" altLang="zh-CN" dirty="0"/>
              <a:t>Worst</a:t>
            </a:r>
            <a:r>
              <a:rPr lang="zh-CN" altLang="en-US" dirty="0"/>
              <a:t> </a:t>
            </a:r>
            <a:r>
              <a:rPr lang="en-US" altLang="zh-CN" dirty="0"/>
              <a:t>case:</a:t>
            </a:r>
            <a:r>
              <a:rPr lang="zh-CN" altLang="en-US" dirty="0"/>
              <a:t> </a:t>
            </a:r>
            <a:r>
              <a:rPr lang="en-US" altLang="zh-CN" sz="3600" dirty="0">
                <a:solidFill>
                  <a:srgbClr val="00B050"/>
                </a:solidFill>
              </a:rPr>
              <a:t>10,000</a:t>
            </a:r>
            <a:r>
              <a:rPr lang="zh-CN" altLang="en-US" sz="3600" dirty="0">
                <a:solidFill>
                  <a:srgbClr val="00B050"/>
                </a:solidFill>
              </a:rPr>
              <a:t> </a:t>
            </a:r>
            <a:r>
              <a:rPr lang="en-US" altLang="zh-CN" sz="3600" dirty="0">
                <a:solidFill>
                  <a:srgbClr val="00B050"/>
                </a:solidFill>
              </a:rPr>
              <a:t>seconds</a:t>
            </a:r>
            <a:r>
              <a:rPr lang="zh-CN" altLang="en-US" sz="3600" dirty="0">
                <a:solidFill>
                  <a:srgbClr val="00B050"/>
                </a:solidFill>
              </a:rPr>
              <a:t> </a:t>
            </a:r>
            <a:r>
              <a:rPr lang="en-US" altLang="zh-CN" dirty="0"/>
              <a:t>(2.8</a:t>
            </a:r>
            <a:r>
              <a:rPr lang="zh-CN" altLang="en-US" dirty="0"/>
              <a:t> </a:t>
            </a:r>
            <a:r>
              <a:rPr lang="en-US" altLang="zh-CN" dirty="0"/>
              <a:t>hours)</a:t>
            </a:r>
            <a:endParaRPr lang="en-US" dirty="0"/>
          </a:p>
        </p:txBody>
      </p:sp>
    </p:spTree>
    <p:extLst>
      <p:ext uri="{BB962C8B-B14F-4D97-AF65-F5344CB8AC3E}">
        <p14:creationId xmlns:p14="http://schemas.microsoft.com/office/powerpoint/2010/main" val="218433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D83885-DF5D-DC4F-B00C-8D81CC2A38BE}"/>
              </a:ext>
            </a:extLst>
          </p:cNvPr>
          <p:cNvPicPr>
            <a:picLocks noChangeAspect="1"/>
          </p:cNvPicPr>
          <p:nvPr/>
        </p:nvPicPr>
        <p:blipFill rotWithShape="1">
          <a:blip r:embed="rId2"/>
          <a:srcRect l="60737" t="3901"/>
          <a:stretch/>
        </p:blipFill>
        <p:spPr>
          <a:xfrm>
            <a:off x="5886118" y="644114"/>
            <a:ext cx="2106706" cy="5280211"/>
          </a:xfrm>
          <a:prstGeom prst="rect">
            <a:avLst/>
          </a:prstGeom>
        </p:spPr>
      </p:pic>
      <p:sp>
        <p:nvSpPr>
          <p:cNvPr id="2" name="TextBox 1">
            <a:extLst>
              <a:ext uri="{FF2B5EF4-FFF2-40B4-BE49-F238E27FC236}">
                <a16:creationId xmlns:a16="http://schemas.microsoft.com/office/drawing/2014/main" id="{262CB9D2-E765-A541-91B5-7C1F6BD97F74}"/>
              </a:ext>
            </a:extLst>
          </p:cNvPr>
          <p:cNvSpPr txBox="1"/>
          <p:nvPr/>
        </p:nvSpPr>
        <p:spPr>
          <a:xfrm>
            <a:off x="661174" y="2337129"/>
            <a:ext cx="3911264"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249</a:t>
            </a:r>
            <a:r>
              <a:rPr lang="zh-CN" altLang="en-US" sz="3600" dirty="0">
                <a:solidFill>
                  <a:srgbClr val="C00000"/>
                </a:solidFill>
              </a:rPr>
              <a:t> </a:t>
            </a:r>
            <a:r>
              <a:rPr lang="en-US" altLang="zh-CN" sz="3600" dirty="0">
                <a:solidFill>
                  <a:srgbClr val="C00000"/>
                </a:solidFill>
              </a:rPr>
              <a:t>million</a:t>
            </a:r>
            <a:r>
              <a:rPr lang="zh-CN" altLang="en-US" dirty="0"/>
              <a:t> </a:t>
            </a:r>
            <a:r>
              <a:rPr lang="en-US" altLang="zh-CN" dirty="0"/>
              <a:t>users</a:t>
            </a:r>
            <a:endParaRPr lang="en-US" dirty="0"/>
          </a:p>
        </p:txBody>
      </p:sp>
      <p:sp>
        <p:nvSpPr>
          <p:cNvPr id="6" name="TextBox 5">
            <a:extLst>
              <a:ext uri="{FF2B5EF4-FFF2-40B4-BE49-F238E27FC236}">
                <a16:creationId xmlns:a16="http://schemas.microsoft.com/office/drawing/2014/main" id="{DC75F1D8-FDA2-9647-84EE-937E9B41993F}"/>
              </a:ext>
            </a:extLst>
          </p:cNvPr>
          <p:cNvSpPr txBox="1"/>
          <p:nvPr/>
        </p:nvSpPr>
        <p:spPr>
          <a:xfrm>
            <a:off x="661174" y="3204010"/>
            <a:ext cx="3412794" cy="646331"/>
          </a:xfrm>
          <a:prstGeom prst="rect">
            <a:avLst/>
          </a:prstGeom>
          <a:noFill/>
        </p:spPr>
        <p:txBody>
          <a:bodyPr wrap="none" rtlCol="0">
            <a:spAutoFit/>
          </a:bodyPr>
          <a:lstStyle/>
          <a:p>
            <a:r>
              <a:rPr lang="en-US" altLang="zh-CN" dirty="0"/>
              <a:t>Each</a:t>
            </a:r>
            <a:r>
              <a:rPr lang="zh-CN" altLang="en-US" dirty="0"/>
              <a:t> </a:t>
            </a:r>
            <a:r>
              <a:rPr lang="en-US" altLang="zh-CN" dirty="0"/>
              <a:t>comparison</a:t>
            </a:r>
            <a:r>
              <a:rPr lang="zh-CN" altLang="en-US" dirty="0"/>
              <a:t> </a:t>
            </a:r>
            <a:r>
              <a:rPr lang="en-US" altLang="zh-CN" dirty="0"/>
              <a:t>takes</a:t>
            </a:r>
            <a:r>
              <a:rPr lang="zh-CN" altLang="en-US" dirty="0"/>
              <a:t> </a:t>
            </a:r>
            <a:r>
              <a:rPr lang="en-US" altLang="zh-CN" sz="3600" dirty="0">
                <a:solidFill>
                  <a:srgbClr val="00B050"/>
                </a:solidFill>
              </a:rPr>
              <a:t>1</a:t>
            </a:r>
            <a:r>
              <a:rPr lang="zh-CN" altLang="en-US" dirty="0"/>
              <a:t> </a:t>
            </a:r>
            <a:r>
              <a:rPr lang="en-US" altLang="zh-CN" dirty="0"/>
              <a:t>seconds</a:t>
            </a:r>
            <a:endParaRPr lang="en-US" dirty="0"/>
          </a:p>
        </p:txBody>
      </p:sp>
      <p:sp>
        <p:nvSpPr>
          <p:cNvPr id="3" name="TextBox 2">
            <a:extLst>
              <a:ext uri="{FF2B5EF4-FFF2-40B4-BE49-F238E27FC236}">
                <a16:creationId xmlns:a16="http://schemas.microsoft.com/office/drawing/2014/main" id="{B91E1D01-01FA-284B-9330-EDEBC1E78CD2}"/>
              </a:ext>
            </a:extLst>
          </p:cNvPr>
          <p:cNvSpPr txBox="1"/>
          <p:nvPr/>
        </p:nvSpPr>
        <p:spPr>
          <a:xfrm>
            <a:off x="661174" y="4937772"/>
            <a:ext cx="3308213" cy="646331"/>
          </a:xfrm>
          <a:prstGeom prst="rect">
            <a:avLst/>
          </a:prstGeom>
          <a:noFill/>
        </p:spPr>
        <p:txBody>
          <a:bodyPr wrap="none" rtlCol="0">
            <a:spAutoFit/>
          </a:bodyPr>
          <a:lstStyle/>
          <a:p>
            <a:r>
              <a:rPr lang="en-US" altLang="zh-CN" dirty="0"/>
              <a:t>Worst</a:t>
            </a:r>
            <a:r>
              <a:rPr lang="zh-CN" altLang="en-US" dirty="0"/>
              <a:t> </a:t>
            </a:r>
            <a:r>
              <a:rPr lang="en-US" altLang="zh-CN" dirty="0"/>
              <a:t>case:</a:t>
            </a:r>
            <a:r>
              <a:rPr lang="zh-CN" altLang="en-US" dirty="0"/>
              <a:t> </a:t>
            </a:r>
            <a:r>
              <a:rPr lang="en-US" altLang="zh-CN" sz="3600" dirty="0">
                <a:solidFill>
                  <a:srgbClr val="00B050"/>
                </a:solidFill>
              </a:rPr>
              <a:t>How</a:t>
            </a:r>
            <a:r>
              <a:rPr lang="zh-CN" altLang="en-US" sz="3600" dirty="0">
                <a:solidFill>
                  <a:srgbClr val="00B050"/>
                </a:solidFill>
              </a:rPr>
              <a:t> </a:t>
            </a:r>
            <a:r>
              <a:rPr lang="en-US" altLang="zh-CN" sz="3600" dirty="0">
                <a:solidFill>
                  <a:srgbClr val="00B050"/>
                </a:solidFill>
              </a:rPr>
              <a:t>long?</a:t>
            </a:r>
            <a:endParaRPr lang="en-US" dirty="0"/>
          </a:p>
        </p:txBody>
      </p:sp>
      <p:pic>
        <p:nvPicPr>
          <p:cNvPr id="5" name="Picture 4">
            <a:extLst>
              <a:ext uri="{FF2B5EF4-FFF2-40B4-BE49-F238E27FC236}">
                <a16:creationId xmlns:a16="http://schemas.microsoft.com/office/drawing/2014/main" id="{733827D2-524D-4B45-8598-C20A0E1448FA}"/>
              </a:ext>
            </a:extLst>
          </p:cNvPr>
          <p:cNvPicPr>
            <a:picLocks noChangeAspect="1"/>
          </p:cNvPicPr>
          <p:nvPr/>
        </p:nvPicPr>
        <p:blipFill>
          <a:blip r:embed="rId3"/>
          <a:stretch>
            <a:fillRect/>
          </a:stretch>
        </p:blipFill>
        <p:spPr>
          <a:xfrm>
            <a:off x="661174" y="151843"/>
            <a:ext cx="4235667" cy="19683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9299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D83885-DF5D-DC4F-B00C-8D81CC2A38BE}"/>
              </a:ext>
            </a:extLst>
          </p:cNvPr>
          <p:cNvPicPr>
            <a:picLocks noChangeAspect="1"/>
          </p:cNvPicPr>
          <p:nvPr/>
        </p:nvPicPr>
        <p:blipFill rotWithShape="1">
          <a:blip r:embed="rId2"/>
          <a:srcRect l="60737" t="3901"/>
          <a:stretch/>
        </p:blipFill>
        <p:spPr>
          <a:xfrm>
            <a:off x="5886118" y="644114"/>
            <a:ext cx="2106706" cy="5280211"/>
          </a:xfrm>
          <a:prstGeom prst="rect">
            <a:avLst/>
          </a:prstGeom>
        </p:spPr>
      </p:pic>
      <p:sp>
        <p:nvSpPr>
          <p:cNvPr id="2" name="TextBox 1">
            <a:extLst>
              <a:ext uri="{FF2B5EF4-FFF2-40B4-BE49-F238E27FC236}">
                <a16:creationId xmlns:a16="http://schemas.microsoft.com/office/drawing/2014/main" id="{262CB9D2-E765-A541-91B5-7C1F6BD97F74}"/>
              </a:ext>
            </a:extLst>
          </p:cNvPr>
          <p:cNvSpPr txBox="1"/>
          <p:nvPr/>
        </p:nvSpPr>
        <p:spPr>
          <a:xfrm>
            <a:off x="446021" y="1712259"/>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3" name="TextBox 2">
            <a:extLst>
              <a:ext uri="{FF2B5EF4-FFF2-40B4-BE49-F238E27FC236}">
                <a16:creationId xmlns:a16="http://schemas.microsoft.com/office/drawing/2014/main" id="{B91E1D01-01FA-284B-9330-EDEBC1E78CD2}"/>
              </a:ext>
            </a:extLst>
          </p:cNvPr>
          <p:cNvSpPr txBox="1"/>
          <p:nvPr/>
        </p:nvSpPr>
        <p:spPr>
          <a:xfrm>
            <a:off x="446021" y="2782669"/>
            <a:ext cx="5344412" cy="646331"/>
          </a:xfrm>
          <a:prstGeom prst="rect">
            <a:avLst/>
          </a:prstGeom>
          <a:noFill/>
        </p:spPr>
        <p:txBody>
          <a:bodyPr wrap="none" rtlCol="0">
            <a:spAutoFit/>
          </a:bodyPr>
          <a:lstStyle/>
          <a:p>
            <a:r>
              <a:rPr lang="en-US" altLang="zh-CN" dirty="0"/>
              <a:t>Worst</a:t>
            </a:r>
            <a:r>
              <a:rPr lang="zh-CN" altLang="en-US" dirty="0"/>
              <a:t> </a:t>
            </a:r>
            <a:r>
              <a:rPr lang="en-US" altLang="zh-CN" dirty="0"/>
              <a:t>case:</a:t>
            </a:r>
            <a:r>
              <a:rPr lang="zh-CN" altLang="en-US" dirty="0"/>
              <a:t> </a:t>
            </a:r>
            <a:r>
              <a:rPr lang="en-US" altLang="zh-CN" sz="3600" dirty="0">
                <a:solidFill>
                  <a:srgbClr val="00B050"/>
                </a:solidFill>
              </a:rPr>
              <a:t>10,000</a:t>
            </a:r>
            <a:r>
              <a:rPr lang="zh-CN" altLang="en-US" sz="3600" dirty="0">
                <a:solidFill>
                  <a:srgbClr val="00B050"/>
                </a:solidFill>
              </a:rPr>
              <a:t> </a:t>
            </a:r>
            <a:r>
              <a:rPr lang="en-US" altLang="zh-CN" sz="3600" dirty="0">
                <a:solidFill>
                  <a:srgbClr val="00B050"/>
                </a:solidFill>
              </a:rPr>
              <a:t>seconds</a:t>
            </a:r>
            <a:r>
              <a:rPr lang="zh-CN" altLang="en-US" sz="3600" dirty="0">
                <a:solidFill>
                  <a:srgbClr val="00B050"/>
                </a:solidFill>
              </a:rPr>
              <a:t> </a:t>
            </a:r>
            <a:r>
              <a:rPr lang="en-US" altLang="zh-CN" dirty="0"/>
              <a:t>(2.8</a:t>
            </a:r>
            <a:r>
              <a:rPr lang="zh-CN" altLang="en-US" dirty="0"/>
              <a:t> </a:t>
            </a:r>
            <a:r>
              <a:rPr lang="en-US" altLang="zh-CN" dirty="0"/>
              <a:t>hours)</a:t>
            </a:r>
            <a:endParaRPr lang="en-US" dirty="0"/>
          </a:p>
        </p:txBody>
      </p:sp>
      <p:sp>
        <p:nvSpPr>
          <p:cNvPr id="5" name="TextBox 4">
            <a:extLst>
              <a:ext uri="{FF2B5EF4-FFF2-40B4-BE49-F238E27FC236}">
                <a16:creationId xmlns:a16="http://schemas.microsoft.com/office/drawing/2014/main" id="{595AC596-5755-234F-9F36-22DFAE06F456}"/>
              </a:ext>
            </a:extLst>
          </p:cNvPr>
          <p:cNvSpPr txBox="1"/>
          <p:nvPr/>
        </p:nvSpPr>
        <p:spPr>
          <a:xfrm>
            <a:off x="1479176" y="4616824"/>
            <a:ext cx="2910349" cy="523220"/>
          </a:xfrm>
          <a:prstGeom prst="rect">
            <a:avLst/>
          </a:prstGeom>
          <a:noFill/>
        </p:spPr>
        <p:txBody>
          <a:bodyPr wrap="none" rtlCol="0">
            <a:spAutoFit/>
          </a:bodyPr>
          <a:lstStyle/>
          <a:p>
            <a:r>
              <a:rPr lang="en-US" sz="2800" b="1" dirty="0"/>
              <a:t>Can</a:t>
            </a:r>
            <a:r>
              <a:rPr lang="zh-CN" altLang="en-US" sz="2800" b="1" dirty="0"/>
              <a:t> </a:t>
            </a:r>
            <a:r>
              <a:rPr lang="en-US" altLang="zh-CN" sz="2800" b="1" dirty="0"/>
              <a:t>we</a:t>
            </a:r>
            <a:r>
              <a:rPr lang="zh-CN" altLang="en-US" sz="2800" b="1" dirty="0"/>
              <a:t> </a:t>
            </a:r>
            <a:r>
              <a:rPr lang="en-US" altLang="zh-CN" sz="2800" b="1" dirty="0"/>
              <a:t>do</a:t>
            </a:r>
            <a:r>
              <a:rPr lang="zh-CN" altLang="en-US" sz="2800" b="1" dirty="0"/>
              <a:t> </a:t>
            </a:r>
            <a:r>
              <a:rPr lang="en-US" altLang="zh-CN" sz="2800" b="1" dirty="0"/>
              <a:t>better?</a:t>
            </a:r>
            <a:endParaRPr lang="en-US" sz="2800" b="1" dirty="0"/>
          </a:p>
        </p:txBody>
      </p:sp>
      <p:sp>
        <p:nvSpPr>
          <p:cNvPr id="6" name="TextBox 5">
            <a:extLst>
              <a:ext uri="{FF2B5EF4-FFF2-40B4-BE49-F238E27FC236}">
                <a16:creationId xmlns:a16="http://schemas.microsoft.com/office/drawing/2014/main" id="{BF2481A4-F435-3D48-87D5-4C917BE0ED94}"/>
              </a:ext>
            </a:extLst>
          </p:cNvPr>
          <p:cNvSpPr txBox="1"/>
          <p:nvPr/>
        </p:nvSpPr>
        <p:spPr>
          <a:xfrm>
            <a:off x="5505739" y="5432612"/>
            <a:ext cx="569387" cy="369332"/>
          </a:xfrm>
          <a:prstGeom prst="rect">
            <a:avLst/>
          </a:prstGeom>
          <a:noFill/>
        </p:spPr>
        <p:txBody>
          <a:bodyPr wrap="none" rtlCol="0">
            <a:spAutoFit/>
          </a:bodyPr>
          <a:lstStyle/>
          <a:p>
            <a:r>
              <a:rPr lang="en-US" i="1" dirty="0"/>
              <a:t>Sort</a:t>
            </a:r>
          </a:p>
        </p:txBody>
      </p:sp>
    </p:spTree>
    <p:extLst>
      <p:ext uri="{BB962C8B-B14F-4D97-AF65-F5344CB8AC3E}">
        <p14:creationId xmlns:p14="http://schemas.microsoft.com/office/powerpoint/2010/main" val="341072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2CB9D2-E765-A541-91B5-7C1F6BD97F74}"/>
              </a:ext>
            </a:extLst>
          </p:cNvPr>
          <p:cNvSpPr txBox="1"/>
          <p:nvPr/>
        </p:nvSpPr>
        <p:spPr>
          <a:xfrm>
            <a:off x="446021" y="2214282"/>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3" name="TextBox 2">
            <a:extLst>
              <a:ext uri="{FF2B5EF4-FFF2-40B4-BE49-F238E27FC236}">
                <a16:creationId xmlns:a16="http://schemas.microsoft.com/office/drawing/2014/main" id="{B91E1D01-01FA-284B-9330-EDEBC1E78CD2}"/>
              </a:ext>
            </a:extLst>
          </p:cNvPr>
          <p:cNvSpPr txBox="1"/>
          <p:nvPr/>
        </p:nvSpPr>
        <p:spPr>
          <a:xfrm>
            <a:off x="446021" y="3284692"/>
            <a:ext cx="5344412" cy="646331"/>
          </a:xfrm>
          <a:prstGeom prst="rect">
            <a:avLst/>
          </a:prstGeom>
          <a:noFill/>
        </p:spPr>
        <p:txBody>
          <a:bodyPr wrap="none" rtlCol="0">
            <a:spAutoFit/>
          </a:bodyPr>
          <a:lstStyle/>
          <a:p>
            <a:r>
              <a:rPr lang="en-US" altLang="zh-CN" dirty="0"/>
              <a:t>Worst</a:t>
            </a:r>
            <a:r>
              <a:rPr lang="zh-CN" altLang="en-US" dirty="0"/>
              <a:t> </a:t>
            </a:r>
            <a:r>
              <a:rPr lang="en-US" altLang="zh-CN" dirty="0"/>
              <a:t>case:</a:t>
            </a:r>
            <a:r>
              <a:rPr lang="zh-CN" altLang="en-US" dirty="0"/>
              <a:t> </a:t>
            </a:r>
            <a:r>
              <a:rPr lang="en-US" altLang="zh-CN" sz="3600" dirty="0">
                <a:solidFill>
                  <a:srgbClr val="00B050"/>
                </a:solidFill>
              </a:rPr>
              <a:t>10,000</a:t>
            </a:r>
            <a:r>
              <a:rPr lang="zh-CN" altLang="en-US" sz="3600" dirty="0">
                <a:solidFill>
                  <a:srgbClr val="00B050"/>
                </a:solidFill>
              </a:rPr>
              <a:t> </a:t>
            </a:r>
            <a:r>
              <a:rPr lang="en-US" altLang="zh-CN" sz="3600" dirty="0">
                <a:solidFill>
                  <a:srgbClr val="00B050"/>
                </a:solidFill>
              </a:rPr>
              <a:t>seconds</a:t>
            </a:r>
            <a:r>
              <a:rPr lang="zh-CN" altLang="en-US" sz="3600" dirty="0">
                <a:solidFill>
                  <a:srgbClr val="00B050"/>
                </a:solidFill>
              </a:rPr>
              <a:t> </a:t>
            </a:r>
            <a:r>
              <a:rPr lang="en-US" altLang="zh-CN" dirty="0"/>
              <a:t>(2.8</a:t>
            </a:r>
            <a:r>
              <a:rPr lang="zh-CN" altLang="en-US" dirty="0"/>
              <a:t> </a:t>
            </a:r>
            <a:r>
              <a:rPr lang="en-US" altLang="zh-CN" dirty="0"/>
              <a:t>hours)</a:t>
            </a:r>
            <a:endParaRPr lang="en-US" dirty="0"/>
          </a:p>
        </p:txBody>
      </p:sp>
      <p:pic>
        <p:nvPicPr>
          <p:cNvPr id="6" name="Picture 5">
            <a:extLst>
              <a:ext uri="{FF2B5EF4-FFF2-40B4-BE49-F238E27FC236}">
                <a16:creationId xmlns:a16="http://schemas.microsoft.com/office/drawing/2014/main" id="{A915736D-5975-574C-BAFD-C60E31C162F0}"/>
              </a:ext>
            </a:extLst>
          </p:cNvPr>
          <p:cNvPicPr>
            <a:picLocks noChangeAspect="1"/>
          </p:cNvPicPr>
          <p:nvPr/>
        </p:nvPicPr>
        <p:blipFill>
          <a:blip r:embed="rId2"/>
          <a:stretch>
            <a:fillRect/>
          </a:stretch>
        </p:blipFill>
        <p:spPr>
          <a:xfrm>
            <a:off x="5790433" y="385046"/>
            <a:ext cx="2386656" cy="5441576"/>
          </a:xfrm>
          <a:prstGeom prst="rect">
            <a:avLst/>
          </a:prstGeom>
        </p:spPr>
      </p:pic>
      <p:grpSp>
        <p:nvGrpSpPr>
          <p:cNvPr id="14" name="Group 13">
            <a:extLst>
              <a:ext uri="{FF2B5EF4-FFF2-40B4-BE49-F238E27FC236}">
                <a16:creationId xmlns:a16="http://schemas.microsoft.com/office/drawing/2014/main" id="{8A5D87EF-9C79-3F47-9EB1-DB37C31C4DD5}"/>
              </a:ext>
            </a:extLst>
          </p:cNvPr>
          <p:cNvGrpSpPr/>
          <p:nvPr/>
        </p:nvGrpSpPr>
        <p:grpSpPr>
          <a:xfrm>
            <a:off x="6212541" y="1613647"/>
            <a:ext cx="1640541" cy="3299012"/>
            <a:chOff x="6212541" y="1613647"/>
            <a:chExt cx="1640541" cy="3299012"/>
          </a:xfrm>
        </p:grpSpPr>
        <p:cxnSp>
          <p:nvCxnSpPr>
            <p:cNvPr id="7" name="Straight Connector 6">
              <a:extLst>
                <a:ext uri="{FF2B5EF4-FFF2-40B4-BE49-F238E27FC236}">
                  <a16:creationId xmlns:a16="http://schemas.microsoft.com/office/drawing/2014/main" id="{0FC079FA-8AFB-0E4F-AC9F-84A7B03AFA81}"/>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27EC543-FCEC-B04D-AA5F-A527FB1702F6}"/>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43CD5EB-4944-8340-B0E2-071054D25AF6}"/>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755A5FE-13B6-2443-BC83-454650631996}"/>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98C7F8A-1A9D-0844-BB1C-1BE799AC693B}"/>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29C694-A6FB-3F41-9B46-2DC1004129A7}"/>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5" name="TextBox 14">
            <a:extLst>
              <a:ext uri="{FF2B5EF4-FFF2-40B4-BE49-F238E27FC236}">
                <a16:creationId xmlns:a16="http://schemas.microsoft.com/office/drawing/2014/main" id="{5050417E-AA26-9B4A-BF04-89888E3439E5}"/>
              </a:ext>
            </a:extLst>
          </p:cNvPr>
          <p:cNvSpPr txBox="1"/>
          <p:nvPr/>
        </p:nvSpPr>
        <p:spPr>
          <a:xfrm>
            <a:off x="446021" y="3284692"/>
            <a:ext cx="3860800" cy="646331"/>
          </a:xfrm>
          <a:prstGeom prst="rect">
            <a:avLst/>
          </a:prstGeom>
          <a:noFill/>
        </p:spPr>
        <p:txBody>
          <a:bodyPr wrap="none" rtlCol="0">
            <a:spAutoFit/>
          </a:bodyPr>
          <a:lstStyle/>
          <a:p>
            <a:r>
              <a:rPr lang="en-US" altLang="zh-CN" dirty="0"/>
              <a:t>Worst</a:t>
            </a:r>
            <a:r>
              <a:rPr lang="zh-CN" altLang="en-US" dirty="0"/>
              <a:t> </a:t>
            </a:r>
            <a:r>
              <a:rPr lang="en-US" altLang="zh-CN" dirty="0"/>
              <a:t>case:</a:t>
            </a:r>
            <a:r>
              <a:rPr lang="zh-CN" altLang="en-US" dirty="0"/>
              <a:t> </a:t>
            </a:r>
            <a:r>
              <a:rPr lang="zh-CN" altLang="en-US" sz="3600" dirty="0">
                <a:solidFill>
                  <a:srgbClr val="00B050"/>
                </a:solidFill>
              </a:rPr>
              <a:t> </a:t>
            </a:r>
            <a:r>
              <a:rPr lang="en-US" altLang="zh-CN" sz="3600" dirty="0">
                <a:solidFill>
                  <a:srgbClr val="00B050"/>
                </a:solidFill>
              </a:rPr>
              <a:t>13.3</a:t>
            </a:r>
            <a:r>
              <a:rPr lang="zh-CN" altLang="en-US" sz="3600" dirty="0">
                <a:solidFill>
                  <a:srgbClr val="00B050"/>
                </a:solidFill>
              </a:rPr>
              <a:t> </a:t>
            </a:r>
            <a:r>
              <a:rPr lang="en-US" altLang="zh-CN" sz="3600" dirty="0">
                <a:solidFill>
                  <a:srgbClr val="00B050"/>
                </a:solidFill>
              </a:rPr>
              <a:t>seconds</a:t>
            </a:r>
            <a:endParaRPr lang="en-US" dirty="0"/>
          </a:p>
        </p:txBody>
      </p:sp>
    </p:spTree>
    <p:extLst>
      <p:ext uri="{BB962C8B-B14F-4D97-AF65-F5344CB8AC3E}">
        <p14:creationId xmlns:p14="http://schemas.microsoft.com/office/powerpoint/2010/main" val="274166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15736D-5975-574C-BAFD-C60E31C162F0}"/>
              </a:ext>
            </a:extLst>
          </p:cNvPr>
          <p:cNvPicPr>
            <a:picLocks noChangeAspect="1"/>
          </p:cNvPicPr>
          <p:nvPr/>
        </p:nvPicPr>
        <p:blipFill>
          <a:blip r:embed="rId2"/>
          <a:stretch>
            <a:fillRect/>
          </a:stretch>
        </p:blipFill>
        <p:spPr>
          <a:xfrm>
            <a:off x="5790433" y="385046"/>
            <a:ext cx="2386656" cy="5441576"/>
          </a:xfrm>
          <a:prstGeom prst="rect">
            <a:avLst/>
          </a:prstGeom>
        </p:spPr>
      </p:pic>
      <p:grpSp>
        <p:nvGrpSpPr>
          <p:cNvPr id="14" name="Group 13">
            <a:extLst>
              <a:ext uri="{FF2B5EF4-FFF2-40B4-BE49-F238E27FC236}">
                <a16:creationId xmlns:a16="http://schemas.microsoft.com/office/drawing/2014/main" id="{8A5D87EF-9C79-3F47-9EB1-DB37C31C4DD5}"/>
              </a:ext>
            </a:extLst>
          </p:cNvPr>
          <p:cNvGrpSpPr/>
          <p:nvPr/>
        </p:nvGrpSpPr>
        <p:grpSpPr>
          <a:xfrm>
            <a:off x="6212541" y="1613647"/>
            <a:ext cx="1640541" cy="3299012"/>
            <a:chOff x="6212541" y="1613647"/>
            <a:chExt cx="1640541" cy="3299012"/>
          </a:xfrm>
        </p:grpSpPr>
        <p:cxnSp>
          <p:nvCxnSpPr>
            <p:cNvPr id="7" name="Straight Connector 6">
              <a:extLst>
                <a:ext uri="{FF2B5EF4-FFF2-40B4-BE49-F238E27FC236}">
                  <a16:creationId xmlns:a16="http://schemas.microsoft.com/office/drawing/2014/main" id="{0FC079FA-8AFB-0E4F-AC9F-84A7B03AFA81}"/>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27EC543-FCEC-B04D-AA5F-A527FB1702F6}"/>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43CD5EB-4944-8340-B0E2-071054D25AF6}"/>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755A5FE-13B6-2443-BC83-454650631996}"/>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98C7F8A-1A9D-0844-BB1C-1BE799AC693B}"/>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29C694-A6FB-3F41-9B46-2DC1004129A7}"/>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8F274A04-852C-7C4F-8FCE-E535F1E3483B}"/>
              </a:ext>
            </a:extLst>
          </p:cNvPr>
          <p:cNvSpPr txBox="1"/>
          <p:nvPr/>
        </p:nvSpPr>
        <p:spPr>
          <a:xfrm>
            <a:off x="591671" y="784684"/>
            <a:ext cx="2499402" cy="584775"/>
          </a:xfrm>
          <a:prstGeom prst="rect">
            <a:avLst/>
          </a:prstGeom>
          <a:noFill/>
        </p:spPr>
        <p:txBody>
          <a:bodyPr wrap="none" rtlCol="0">
            <a:spAutoFit/>
          </a:bodyPr>
          <a:lstStyle/>
          <a:p>
            <a:r>
              <a:rPr lang="en-US" altLang="zh-CN" sz="3200" dirty="0"/>
              <a:t>17.2</a:t>
            </a:r>
            <a:r>
              <a:rPr lang="zh-CN" altLang="en-US" sz="3200" dirty="0"/>
              <a:t> </a:t>
            </a:r>
            <a:r>
              <a:rPr lang="en-US" altLang="zh-CN" sz="3200" dirty="0"/>
              <a:t>Insertion</a:t>
            </a:r>
            <a:endParaRPr lang="en-US" sz="3200" dirty="0"/>
          </a:p>
        </p:txBody>
      </p:sp>
      <p:sp>
        <p:nvSpPr>
          <p:cNvPr id="17" name="TextBox 16">
            <a:extLst>
              <a:ext uri="{FF2B5EF4-FFF2-40B4-BE49-F238E27FC236}">
                <a16:creationId xmlns:a16="http://schemas.microsoft.com/office/drawing/2014/main" id="{971E7157-D299-C04E-B836-9FCB00844861}"/>
              </a:ext>
            </a:extLst>
          </p:cNvPr>
          <p:cNvSpPr txBox="1"/>
          <p:nvPr/>
        </p:nvSpPr>
        <p:spPr>
          <a:xfrm>
            <a:off x="786680" y="2035424"/>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18" name="TextBox 17">
            <a:extLst>
              <a:ext uri="{FF2B5EF4-FFF2-40B4-BE49-F238E27FC236}">
                <a16:creationId xmlns:a16="http://schemas.microsoft.com/office/drawing/2014/main" id="{064F7025-50A7-6F41-B393-9317C318A408}"/>
              </a:ext>
            </a:extLst>
          </p:cNvPr>
          <p:cNvSpPr txBox="1"/>
          <p:nvPr/>
        </p:nvSpPr>
        <p:spPr>
          <a:xfrm>
            <a:off x="786680" y="2690318"/>
            <a:ext cx="3488455" cy="646331"/>
          </a:xfrm>
          <a:prstGeom prst="rect">
            <a:avLst/>
          </a:prstGeom>
          <a:noFill/>
        </p:spPr>
        <p:txBody>
          <a:bodyPr wrap="none" rtlCol="0">
            <a:spAutoFit/>
          </a:bodyPr>
          <a:lstStyle/>
          <a:p>
            <a:r>
              <a:rPr lang="en-US" altLang="zh-CN" dirty="0"/>
              <a:t>Each</a:t>
            </a:r>
            <a:r>
              <a:rPr lang="zh-CN" altLang="en-US" dirty="0"/>
              <a:t> </a:t>
            </a:r>
            <a:r>
              <a:rPr lang="en-US" altLang="zh-CN" dirty="0"/>
              <a:t>memory</a:t>
            </a:r>
            <a:r>
              <a:rPr lang="zh-CN" altLang="en-US" dirty="0"/>
              <a:t> </a:t>
            </a:r>
            <a:r>
              <a:rPr lang="en-US" altLang="zh-CN" dirty="0"/>
              <a:t>ops</a:t>
            </a:r>
            <a:r>
              <a:rPr lang="zh-CN" altLang="en-US" dirty="0"/>
              <a:t> </a:t>
            </a:r>
            <a:r>
              <a:rPr lang="en-US" altLang="zh-CN" dirty="0"/>
              <a:t>takes</a:t>
            </a:r>
            <a:r>
              <a:rPr lang="zh-CN" altLang="en-US" dirty="0"/>
              <a:t> </a:t>
            </a:r>
            <a:r>
              <a:rPr lang="en-US" altLang="zh-CN" sz="3600" dirty="0">
                <a:solidFill>
                  <a:srgbClr val="00B050"/>
                </a:solidFill>
              </a:rPr>
              <a:t>2</a:t>
            </a:r>
            <a:r>
              <a:rPr lang="zh-CN" altLang="en-US" dirty="0"/>
              <a:t> </a:t>
            </a:r>
            <a:r>
              <a:rPr lang="en-US" altLang="zh-CN" dirty="0"/>
              <a:t>seconds</a:t>
            </a:r>
            <a:endParaRPr lang="en-US" dirty="0"/>
          </a:p>
        </p:txBody>
      </p:sp>
      <p:sp>
        <p:nvSpPr>
          <p:cNvPr id="4" name="TextBox 3">
            <a:extLst>
              <a:ext uri="{FF2B5EF4-FFF2-40B4-BE49-F238E27FC236}">
                <a16:creationId xmlns:a16="http://schemas.microsoft.com/office/drawing/2014/main" id="{2686E2E0-DBA3-D544-9F99-5A2D145B3382}"/>
              </a:ext>
            </a:extLst>
          </p:cNvPr>
          <p:cNvSpPr txBox="1"/>
          <p:nvPr/>
        </p:nvSpPr>
        <p:spPr>
          <a:xfrm>
            <a:off x="2766838" y="3429000"/>
            <a:ext cx="2865272" cy="369332"/>
          </a:xfrm>
          <a:prstGeom prst="rect">
            <a:avLst/>
          </a:prstGeom>
          <a:noFill/>
        </p:spPr>
        <p:txBody>
          <a:bodyPr wrap="none" rtlCol="0">
            <a:spAutoFit/>
          </a:bodyPr>
          <a:lstStyle/>
          <a:p>
            <a:r>
              <a:rPr lang="en-US" altLang="zh-CN" dirty="0">
                <a:solidFill>
                  <a:srgbClr val="00B050"/>
                </a:solidFill>
              </a:rPr>
              <a:t>Because</a:t>
            </a:r>
            <a:r>
              <a:rPr lang="zh-CN" altLang="en-US" dirty="0">
                <a:solidFill>
                  <a:srgbClr val="00B050"/>
                </a:solidFill>
              </a:rPr>
              <a:t> </a:t>
            </a:r>
            <a:r>
              <a:rPr lang="en-US" altLang="zh-CN" dirty="0">
                <a:solidFill>
                  <a:srgbClr val="00B050"/>
                </a:solidFill>
              </a:rPr>
              <a:t>memory</a:t>
            </a:r>
            <a:r>
              <a:rPr lang="zh-CN" altLang="en-US" dirty="0">
                <a:solidFill>
                  <a:srgbClr val="00B050"/>
                </a:solidFill>
              </a:rPr>
              <a:t> </a:t>
            </a:r>
            <a:r>
              <a:rPr lang="en-US" altLang="zh-CN" dirty="0">
                <a:solidFill>
                  <a:srgbClr val="00B050"/>
                </a:solidFill>
              </a:rPr>
              <a:t>ops</a:t>
            </a:r>
            <a:r>
              <a:rPr lang="zh-CN" altLang="en-US" dirty="0">
                <a:solidFill>
                  <a:srgbClr val="00B050"/>
                </a:solidFill>
              </a:rPr>
              <a:t> </a:t>
            </a:r>
            <a:r>
              <a:rPr lang="en-US" altLang="zh-CN" dirty="0">
                <a:solidFill>
                  <a:srgbClr val="00B050"/>
                </a:solidFill>
              </a:rPr>
              <a:t>is</a:t>
            </a:r>
            <a:r>
              <a:rPr lang="zh-CN" altLang="en-US" dirty="0">
                <a:solidFill>
                  <a:srgbClr val="00B050"/>
                </a:solidFill>
              </a:rPr>
              <a:t> </a:t>
            </a:r>
            <a:r>
              <a:rPr lang="en-US" altLang="zh-CN" dirty="0">
                <a:solidFill>
                  <a:srgbClr val="00B050"/>
                </a:solidFill>
              </a:rPr>
              <a:t>slow</a:t>
            </a:r>
            <a:endParaRPr lang="en-US" dirty="0">
              <a:solidFill>
                <a:srgbClr val="00B050"/>
              </a:solidFill>
            </a:endParaRPr>
          </a:p>
        </p:txBody>
      </p:sp>
      <p:grpSp>
        <p:nvGrpSpPr>
          <p:cNvPr id="19" name="Group 18">
            <a:extLst>
              <a:ext uri="{FF2B5EF4-FFF2-40B4-BE49-F238E27FC236}">
                <a16:creationId xmlns:a16="http://schemas.microsoft.com/office/drawing/2014/main" id="{DB56B444-D62F-E543-B509-5783B7E42E20}"/>
              </a:ext>
            </a:extLst>
          </p:cNvPr>
          <p:cNvGrpSpPr/>
          <p:nvPr/>
        </p:nvGrpSpPr>
        <p:grpSpPr>
          <a:xfrm>
            <a:off x="421753" y="3798332"/>
            <a:ext cx="5038097" cy="3047578"/>
            <a:chOff x="421753" y="3798332"/>
            <a:chExt cx="5038097" cy="3047578"/>
          </a:xfrm>
        </p:grpSpPr>
        <p:pic>
          <p:nvPicPr>
            <p:cNvPr id="5" name="Picture 4">
              <a:extLst>
                <a:ext uri="{FF2B5EF4-FFF2-40B4-BE49-F238E27FC236}">
                  <a16:creationId xmlns:a16="http://schemas.microsoft.com/office/drawing/2014/main" id="{D9AD3D2B-5D1D-D04F-B08F-C5B565E81299}"/>
                </a:ext>
              </a:extLst>
            </p:cNvPr>
            <p:cNvPicPr>
              <a:picLocks noChangeAspect="1"/>
            </p:cNvPicPr>
            <p:nvPr/>
          </p:nvPicPr>
          <p:blipFill>
            <a:blip r:embed="rId3"/>
            <a:stretch>
              <a:fillRect/>
            </a:stretch>
          </p:blipFill>
          <p:spPr>
            <a:xfrm>
              <a:off x="1247285" y="3798332"/>
              <a:ext cx="4212565" cy="2776295"/>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EE930AD1-7C91-444F-89A4-405B24E2FFCE}"/>
                </a:ext>
              </a:extLst>
            </p:cNvPr>
            <p:cNvSpPr/>
            <p:nvPr/>
          </p:nvSpPr>
          <p:spPr>
            <a:xfrm>
              <a:off x="421753" y="6591994"/>
              <a:ext cx="2669320" cy="253916"/>
            </a:xfrm>
            <a:prstGeom prst="rect">
              <a:avLst/>
            </a:prstGeom>
          </p:spPr>
          <p:txBody>
            <a:bodyPr wrap="none">
              <a:spAutoFit/>
            </a:bodyPr>
            <a:lstStyle/>
            <a:p>
              <a:r>
                <a:rPr lang="en-US" sz="1050" dirty="0">
                  <a:hlinkClick r:id="rId4"/>
                </a:rPr>
                <a:t>https://gist.github.com/hellerbarde/2843375</a:t>
              </a:r>
              <a:endParaRPr lang="en-US" sz="1050" dirty="0"/>
            </a:p>
          </p:txBody>
        </p:sp>
      </p:grpSp>
    </p:spTree>
    <p:extLst>
      <p:ext uri="{BB962C8B-B14F-4D97-AF65-F5344CB8AC3E}">
        <p14:creationId xmlns:p14="http://schemas.microsoft.com/office/powerpoint/2010/main" val="314273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50CA7F-AFEE-4C48-B03E-A0E02CEB8894}"/>
              </a:ext>
            </a:extLst>
          </p:cNvPr>
          <p:cNvPicPr>
            <a:picLocks noChangeAspect="1"/>
          </p:cNvPicPr>
          <p:nvPr/>
        </p:nvPicPr>
        <p:blipFill>
          <a:blip r:embed="rId2"/>
          <a:stretch>
            <a:fillRect/>
          </a:stretch>
        </p:blipFill>
        <p:spPr>
          <a:xfrm>
            <a:off x="4667796" y="510988"/>
            <a:ext cx="3538752" cy="5629833"/>
          </a:xfrm>
          <a:prstGeom prst="rect">
            <a:avLst/>
          </a:prstGeom>
        </p:spPr>
      </p:pic>
      <p:grpSp>
        <p:nvGrpSpPr>
          <p:cNvPr id="14" name="Group 13">
            <a:extLst>
              <a:ext uri="{FF2B5EF4-FFF2-40B4-BE49-F238E27FC236}">
                <a16:creationId xmlns:a16="http://schemas.microsoft.com/office/drawing/2014/main" id="{8A5D87EF-9C79-3F47-9EB1-DB37C31C4DD5}"/>
              </a:ext>
            </a:extLst>
          </p:cNvPr>
          <p:cNvGrpSpPr/>
          <p:nvPr/>
        </p:nvGrpSpPr>
        <p:grpSpPr>
          <a:xfrm>
            <a:off x="6364941" y="1857036"/>
            <a:ext cx="1640541" cy="3299012"/>
            <a:chOff x="6212541" y="1613647"/>
            <a:chExt cx="1640541" cy="3299012"/>
          </a:xfrm>
        </p:grpSpPr>
        <p:cxnSp>
          <p:nvCxnSpPr>
            <p:cNvPr id="7" name="Straight Connector 6">
              <a:extLst>
                <a:ext uri="{FF2B5EF4-FFF2-40B4-BE49-F238E27FC236}">
                  <a16:creationId xmlns:a16="http://schemas.microsoft.com/office/drawing/2014/main" id="{0FC079FA-8AFB-0E4F-AC9F-84A7B03AFA81}"/>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27EC543-FCEC-B04D-AA5F-A527FB1702F6}"/>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43CD5EB-4944-8340-B0E2-071054D25AF6}"/>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755A5FE-13B6-2443-BC83-454650631996}"/>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98C7F8A-1A9D-0844-BB1C-1BE799AC693B}"/>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29C694-A6FB-3F41-9B46-2DC1004129A7}"/>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8F274A04-852C-7C4F-8FCE-E535F1E3483B}"/>
              </a:ext>
            </a:extLst>
          </p:cNvPr>
          <p:cNvSpPr txBox="1"/>
          <p:nvPr/>
        </p:nvSpPr>
        <p:spPr>
          <a:xfrm>
            <a:off x="591671" y="784684"/>
            <a:ext cx="2499402" cy="584775"/>
          </a:xfrm>
          <a:prstGeom prst="rect">
            <a:avLst/>
          </a:prstGeom>
          <a:noFill/>
        </p:spPr>
        <p:txBody>
          <a:bodyPr wrap="none" rtlCol="0">
            <a:spAutoFit/>
          </a:bodyPr>
          <a:lstStyle/>
          <a:p>
            <a:r>
              <a:rPr lang="en-US" altLang="zh-CN" sz="3200" dirty="0"/>
              <a:t>17.2</a:t>
            </a:r>
            <a:r>
              <a:rPr lang="zh-CN" altLang="en-US" sz="3200" dirty="0"/>
              <a:t> </a:t>
            </a:r>
            <a:r>
              <a:rPr lang="en-US" altLang="zh-CN" sz="3200" dirty="0"/>
              <a:t>Insertion</a:t>
            </a:r>
            <a:endParaRPr lang="en-US" sz="3200" dirty="0"/>
          </a:p>
        </p:txBody>
      </p:sp>
      <p:sp>
        <p:nvSpPr>
          <p:cNvPr id="17" name="TextBox 16">
            <a:extLst>
              <a:ext uri="{FF2B5EF4-FFF2-40B4-BE49-F238E27FC236}">
                <a16:creationId xmlns:a16="http://schemas.microsoft.com/office/drawing/2014/main" id="{971E7157-D299-C04E-B836-9FCB00844861}"/>
              </a:ext>
            </a:extLst>
          </p:cNvPr>
          <p:cNvSpPr txBox="1"/>
          <p:nvPr/>
        </p:nvSpPr>
        <p:spPr>
          <a:xfrm>
            <a:off x="786680" y="2035424"/>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18" name="TextBox 17">
            <a:extLst>
              <a:ext uri="{FF2B5EF4-FFF2-40B4-BE49-F238E27FC236}">
                <a16:creationId xmlns:a16="http://schemas.microsoft.com/office/drawing/2014/main" id="{064F7025-50A7-6F41-B393-9317C318A408}"/>
              </a:ext>
            </a:extLst>
          </p:cNvPr>
          <p:cNvSpPr txBox="1"/>
          <p:nvPr/>
        </p:nvSpPr>
        <p:spPr>
          <a:xfrm>
            <a:off x="786680" y="3183377"/>
            <a:ext cx="3488455" cy="646331"/>
          </a:xfrm>
          <a:prstGeom prst="rect">
            <a:avLst/>
          </a:prstGeom>
          <a:noFill/>
        </p:spPr>
        <p:txBody>
          <a:bodyPr wrap="none" rtlCol="0">
            <a:spAutoFit/>
          </a:bodyPr>
          <a:lstStyle/>
          <a:p>
            <a:r>
              <a:rPr lang="en-US" altLang="zh-CN" dirty="0"/>
              <a:t>Each</a:t>
            </a:r>
            <a:r>
              <a:rPr lang="zh-CN" altLang="en-US" dirty="0"/>
              <a:t> </a:t>
            </a:r>
            <a:r>
              <a:rPr lang="en-US" altLang="zh-CN" dirty="0"/>
              <a:t>memory</a:t>
            </a:r>
            <a:r>
              <a:rPr lang="zh-CN" altLang="en-US" dirty="0"/>
              <a:t> </a:t>
            </a:r>
            <a:r>
              <a:rPr lang="en-US" altLang="zh-CN" dirty="0"/>
              <a:t>ops</a:t>
            </a:r>
            <a:r>
              <a:rPr lang="zh-CN" altLang="en-US" dirty="0"/>
              <a:t> </a:t>
            </a:r>
            <a:r>
              <a:rPr lang="en-US" altLang="zh-CN" dirty="0"/>
              <a:t>takes</a:t>
            </a:r>
            <a:r>
              <a:rPr lang="zh-CN" altLang="en-US" dirty="0"/>
              <a:t> </a:t>
            </a:r>
            <a:r>
              <a:rPr lang="en-US" altLang="zh-CN" sz="3600" dirty="0">
                <a:solidFill>
                  <a:srgbClr val="00B050"/>
                </a:solidFill>
              </a:rPr>
              <a:t>2</a:t>
            </a:r>
            <a:r>
              <a:rPr lang="zh-CN" altLang="en-US" dirty="0"/>
              <a:t> </a:t>
            </a:r>
            <a:r>
              <a:rPr lang="en-US" altLang="zh-CN" dirty="0"/>
              <a:t>seconds</a:t>
            </a:r>
            <a:endParaRPr lang="en-US" dirty="0"/>
          </a:p>
        </p:txBody>
      </p:sp>
      <p:sp>
        <p:nvSpPr>
          <p:cNvPr id="21" name="TextBox 20">
            <a:extLst>
              <a:ext uri="{FF2B5EF4-FFF2-40B4-BE49-F238E27FC236}">
                <a16:creationId xmlns:a16="http://schemas.microsoft.com/office/drawing/2014/main" id="{51F55D39-7833-B94E-BDFB-B76B0120FE73}"/>
              </a:ext>
            </a:extLst>
          </p:cNvPr>
          <p:cNvSpPr txBox="1"/>
          <p:nvPr/>
        </p:nvSpPr>
        <p:spPr>
          <a:xfrm>
            <a:off x="459386" y="4555413"/>
            <a:ext cx="4639347" cy="646331"/>
          </a:xfrm>
          <a:prstGeom prst="rect">
            <a:avLst/>
          </a:prstGeom>
          <a:noFill/>
        </p:spPr>
        <p:txBody>
          <a:bodyPr wrap="none" rtlCol="0">
            <a:spAutoFit/>
          </a:bodyPr>
          <a:lstStyle/>
          <a:p>
            <a:r>
              <a:rPr lang="en-US" altLang="zh-CN" dirty="0"/>
              <a:t>Search</a:t>
            </a:r>
            <a:r>
              <a:rPr lang="zh-CN" altLang="en-US" dirty="0"/>
              <a:t> </a:t>
            </a:r>
            <a:r>
              <a:rPr lang="en-US" altLang="zh-CN" dirty="0"/>
              <a:t>the</a:t>
            </a:r>
            <a:r>
              <a:rPr lang="zh-CN" altLang="en-US" dirty="0"/>
              <a:t> </a:t>
            </a:r>
            <a:r>
              <a:rPr lang="en-US" altLang="zh-CN" dirty="0"/>
              <a:t>location:</a:t>
            </a:r>
            <a:r>
              <a:rPr lang="zh-CN" altLang="en-US" dirty="0"/>
              <a:t> </a:t>
            </a:r>
            <a:r>
              <a:rPr lang="zh-CN" altLang="en-US" sz="3600" dirty="0">
                <a:solidFill>
                  <a:srgbClr val="00B050"/>
                </a:solidFill>
              </a:rPr>
              <a:t> </a:t>
            </a:r>
            <a:r>
              <a:rPr lang="en-US" altLang="zh-CN" sz="3600" dirty="0">
                <a:solidFill>
                  <a:srgbClr val="00B050"/>
                </a:solidFill>
              </a:rPr>
              <a:t>13.3</a:t>
            </a:r>
            <a:r>
              <a:rPr lang="zh-CN" altLang="en-US" sz="3600" dirty="0">
                <a:solidFill>
                  <a:srgbClr val="00B050"/>
                </a:solidFill>
              </a:rPr>
              <a:t> </a:t>
            </a:r>
            <a:r>
              <a:rPr lang="en-US" altLang="zh-CN" sz="3600" dirty="0">
                <a:solidFill>
                  <a:srgbClr val="00B050"/>
                </a:solidFill>
              </a:rPr>
              <a:t>seconds</a:t>
            </a:r>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AB431EF-283B-424C-96EA-B057FDAA212F}"/>
                  </a:ext>
                </a:extLst>
              </p:cNvPr>
              <p:cNvSpPr txBox="1"/>
              <p:nvPr/>
            </p:nvSpPr>
            <p:spPr>
              <a:xfrm>
                <a:off x="459386" y="5494490"/>
                <a:ext cx="3467488" cy="646331"/>
              </a:xfrm>
              <a:prstGeom prst="rect">
                <a:avLst/>
              </a:prstGeom>
              <a:noFill/>
            </p:spPr>
            <p:txBody>
              <a:bodyPr wrap="none" rtlCol="0">
                <a:spAutoFit/>
              </a:bodyPr>
              <a:lstStyle/>
              <a:p>
                <a:r>
                  <a:rPr lang="en-US" altLang="zh-CN" dirty="0"/>
                  <a:t>Insertion:</a:t>
                </a:r>
                <a:r>
                  <a:rPr lang="zh-CN" altLang="en-US" dirty="0"/>
                  <a:t> </a:t>
                </a:r>
                <a:r>
                  <a:rPr lang="zh-CN" altLang="en-US" sz="3600" dirty="0">
                    <a:solidFill>
                      <a:srgbClr val="00B050"/>
                    </a:solidFill>
                  </a:rPr>
                  <a:t> </a:t>
                </a:r>
                <a14:m>
                  <m:oMath xmlns:m="http://schemas.openxmlformats.org/officeDocument/2006/math">
                    <m:r>
                      <a:rPr lang="en-US" altLang="zh-CN" sz="3600" i="1" dirty="0" smtClean="0">
                        <a:solidFill>
                          <a:srgbClr val="00B050"/>
                        </a:solidFill>
                        <a:latin typeface="Cambria Math" panose="02040503050406030204" pitchFamily="18" charset="0"/>
                      </a:rPr>
                      <m:t>9,999</m:t>
                    </m:r>
                    <m:r>
                      <a:rPr lang="zh-CN" altLang="en-US" sz="3600" i="1" dirty="0" smtClean="0">
                        <a:solidFill>
                          <a:srgbClr val="00B050"/>
                        </a:solidFill>
                        <a:latin typeface="Cambria Math" panose="02040503050406030204" pitchFamily="18" charset="0"/>
                      </a:rPr>
                      <m:t> </m:t>
                    </m:r>
                    <m:r>
                      <a:rPr lang="en-US" altLang="zh-CN" sz="3600" i="1" dirty="0" smtClean="0">
                        <a:solidFill>
                          <a:srgbClr val="00B050"/>
                        </a:solidFill>
                        <a:latin typeface="Cambria Math" panose="02040503050406030204" pitchFamily="18" charset="0"/>
                        <a:ea typeface="Cambria Math" panose="02040503050406030204" pitchFamily="18" charset="0"/>
                      </a:rPr>
                      <m:t>×</m:t>
                    </m:r>
                    <m:r>
                      <a:rPr lang="zh-CN" altLang="en-US" sz="3600" i="1" dirty="0" smtClean="0">
                        <a:solidFill>
                          <a:srgbClr val="00B050"/>
                        </a:solidFill>
                        <a:latin typeface="Cambria Math" panose="02040503050406030204" pitchFamily="18" charset="0"/>
                      </a:rPr>
                      <m:t> </m:t>
                    </m:r>
                    <m:r>
                      <a:rPr lang="en-US" altLang="zh-CN" sz="3600" i="1" dirty="0" smtClean="0">
                        <a:solidFill>
                          <a:srgbClr val="00B050"/>
                        </a:solidFill>
                        <a:latin typeface="Cambria Math" panose="02040503050406030204" pitchFamily="18" charset="0"/>
                      </a:rPr>
                      <m:t>2</m:t>
                    </m:r>
                    <m:r>
                      <a:rPr lang="zh-CN" altLang="en-US" sz="3600" i="1" dirty="0" smtClean="0">
                        <a:solidFill>
                          <a:srgbClr val="00B050"/>
                        </a:solidFill>
                        <a:latin typeface="Cambria Math" panose="02040503050406030204" pitchFamily="18" charset="0"/>
                      </a:rPr>
                      <m:t> </m:t>
                    </m:r>
                    <m:r>
                      <a:rPr lang="en-US" altLang="zh-CN" sz="3600" i="1" dirty="0" smtClean="0">
                        <a:solidFill>
                          <a:srgbClr val="00B050"/>
                        </a:solidFill>
                        <a:latin typeface="Cambria Math" panose="02040503050406030204" pitchFamily="18" charset="0"/>
                      </a:rPr>
                      <m:t>𝑠</m:t>
                    </m:r>
                  </m:oMath>
                </a14:m>
                <a:endParaRPr lang="en-US" dirty="0"/>
              </a:p>
            </p:txBody>
          </p:sp>
        </mc:Choice>
        <mc:Fallback xmlns="">
          <p:sp>
            <p:nvSpPr>
              <p:cNvPr id="22" name="TextBox 21">
                <a:extLst>
                  <a:ext uri="{FF2B5EF4-FFF2-40B4-BE49-F238E27FC236}">
                    <a16:creationId xmlns:a16="http://schemas.microsoft.com/office/drawing/2014/main" id="{8AB431EF-283B-424C-96EA-B057FDAA212F}"/>
                  </a:ext>
                </a:extLst>
              </p:cNvPr>
              <p:cNvSpPr txBox="1">
                <a:spLocks noRot="1" noChangeAspect="1" noMove="1" noResize="1" noEditPoints="1" noAdjustHandles="1" noChangeArrowheads="1" noChangeShapeType="1" noTextEdit="1"/>
              </p:cNvSpPr>
              <p:nvPr/>
            </p:nvSpPr>
            <p:spPr>
              <a:xfrm>
                <a:off x="459386" y="5494490"/>
                <a:ext cx="3467488" cy="646331"/>
              </a:xfrm>
              <a:prstGeom prst="rect">
                <a:avLst/>
              </a:prstGeom>
              <a:blipFill>
                <a:blip r:embed="rId3"/>
                <a:stretch>
                  <a:fillRect l="-1460" b="-25000"/>
                </a:stretch>
              </a:blipFill>
            </p:spPr>
            <p:txBody>
              <a:bodyPr/>
              <a:lstStyle/>
              <a:p>
                <a:r>
                  <a:rPr lang="en-US">
                    <a:noFill/>
                  </a:rPr>
                  <a:t> </a:t>
                </a:r>
              </a:p>
            </p:txBody>
          </p:sp>
        </mc:Fallback>
      </mc:AlternateContent>
    </p:spTree>
    <p:extLst>
      <p:ext uri="{BB962C8B-B14F-4D97-AF65-F5344CB8AC3E}">
        <p14:creationId xmlns:p14="http://schemas.microsoft.com/office/powerpoint/2010/main" val="16419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F274A04-852C-7C4F-8FCE-E535F1E3483B}"/>
              </a:ext>
            </a:extLst>
          </p:cNvPr>
          <p:cNvSpPr txBox="1"/>
          <p:nvPr/>
        </p:nvSpPr>
        <p:spPr>
          <a:xfrm>
            <a:off x="591671" y="784684"/>
            <a:ext cx="2499402" cy="584775"/>
          </a:xfrm>
          <a:prstGeom prst="rect">
            <a:avLst/>
          </a:prstGeom>
          <a:noFill/>
        </p:spPr>
        <p:txBody>
          <a:bodyPr wrap="none" rtlCol="0">
            <a:spAutoFit/>
          </a:bodyPr>
          <a:lstStyle/>
          <a:p>
            <a:r>
              <a:rPr lang="en-US" altLang="zh-CN" sz="3200" dirty="0"/>
              <a:t>17.2</a:t>
            </a:r>
            <a:r>
              <a:rPr lang="zh-CN" altLang="en-US" sz="3200" dirty="0"/>
              <a:t> </a:t>
            </a:r>
            <a:r>
              <a:rPr lang="en-US" altLang="zh-CN" sz="3200" dirty="0"/>
              <a:t>Insertion</a:t>
            </a:r>
            <a:endParaRPr lang="en-US" sz="3200" dirty="0"/>
          </a:p>
        </p:txBody>
      </p:sp>
      <p:sp>
        <p:nvSpPr>
          <p:cNvPr id="17" name="TextBox 16">
            <a:extLst>
              <a:ext uri="{FF2B5EF4-FFF2-40B4-BE49-F238E27FC236}">
                <a16:creationId xmlns:a16="http://schemas.microsoft.com/office/drawing/2014/main" id="{971E7157-D299-C04E-B836-9FCB00844861}"/>
              </a:ext>
            </a:extLst>
          </p:cNvPr>
          <p:cNvSpPr txBox="1"/>
          <p:nvPr/>
        </p:nvSpPr>
        <p:spPr>
          <a:xfrm>
            <a:off x="693571" y="1643971"/>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18" name="TextBox 17">
            <a:extLst>
              <a:ext uri="{FF2B5EF4-FFF2-40B4-BE49-F238E27FC236}">
                <a16:creationId xmlns:a16="http://schemas.microsoft.com/office/drawing/2014/main" id="{064F7025-50A7-6F41-B393-9317C318A408}"/>
              </a:ext>
            </a:extLst>
          </p:cNvPr>
          <p:cNvSpPr txBox="1"/>
          <p:nvPr/>
        </p:nvSpPr>
        <p:spPr>
          <a:xfrm>
            <a:off x="693571" y="2878122"/>
            <a:ext cx="3488455" cy="646331"/>
          </a:xfrm>
          <a:prstGeom prst="rect">
            <a:avLst/>
          </a:prstGeom>
          <a:noFill/>
        </p:spPr>
        <p:txBody>
          <a:bodyPr wrap="none" rtlCol="0">
            <a:spAutoFit/>
          </a:bodyPr>
          <a:lstStyle/>
          <a:p>
            <a:r>
              <a:rPr lang="en-US" altLang="zh-CN" dirty="0"/>
              <a:t>Each</a:t>
            </a:r>
            <a:r>
              <a:rPr lang="zh-CN" altLang="en-US" dirty="0"/>
              <a:t> </a:t>
            </a:r>
            <a:r>
              <a:rPr lang="en-US" altLang="zh-CN" dirty="0"/>
              <a:t>memory</a:t>
            </a:r>
            <a:r>
              <a:rPr lang="zh-CN" altLang="en-US" dirty="0"/>
              <a:t> </a:t>
            </a:r>
            <a:r>
              <a:rPr lang="en-US" altLang="zh-CN" dirty="0"/>
              <a:t>ops</a:t>
            </a:r>
            <a:r>
              <a:rPr lang="zh-CN" altLang="en-US" dirty="0"/>
              <a:t> </a:t>
            </a:r>
            <a:r>
              <a:rPr lang="en-US" altLang="zh-CN" dirty="0"/>
              <a:t>takes</a:t>
            </a:r>
            <a:r>
              <a:rPr lang="zh-CN" altLang="en-US" dirty="0"/>
              <a:t> </a:t>
            </a:r>
            <a:r>
              <a:rPr lang="en-US" altLang="zh-CN" sz="3600" dirty="0">
                <a:solidFill>
                  <a:srgbClr val="00B050"/>
                </a:solidFill>
              </a:rPr>
              <a:t>2</a:t>
            </a:r>
            <a:r>
              <a:rPr lang="zh-CN" altLang="en-US" dirty="0"/>
              <a:t> </a:t>
            </a:r>
            <a:r>
              <a:rPr lang="en-US" altLang="zh-CN" dirty="0"/>
              <a:t>seconds</a:t>
            </a:r>
            <a:endParaRPr lang="en-US" dirty="0"/>
          </a:p>
        </p:txBody>
      </p:sp>
      <p:pic>
        <p:nvPicPr>
          <p:cNvPr id="3" name="Picture 2">
            <a:extLst>
              <a:ext uri="{FF2B5EF4-FFF2-40B4-BE49-F238E27FC236}">
                <a16:creationId xmlns:a16="http://schemas.microsoft.com/office/drawing/2014/main" id="{AD821EB0-E312-5E42-A1CC-C2EBD2CF09CA}"/>
              </a:ext>
            </a:extLst>
          </p:cNvPr>
          <p:cNvPicPr>
            <a:picLocks noChangeAspect="1"/>
          </p:cNvPicPr>
          <p:nvPr/>
        </p:nvPicPr>
        <p:blipFill>
          <a:blip r:embed="rId2"/>
          <a:stretch>
            <a:fillRect/>
          </a:stretch>
        </p:blipFill>
        <p:spPr>
          <a:xfrm>
            <a:off x="5926254" y="741965"/>
            <a:ext cx="1546345" cy="5701553"/>
          </a:xfrm>
          <a:prstGeom prst="rect">
            <a:avLst/>
          </a:prstGeom>
        </p:spPr>
      </p:pic>
      <p:sp>
        <p:nvSpPr>
          <p:cNvPr id="4" name="Rounded Rectangle 3">
            <a:extLst>
              <a:ext uri="{FF2B5EF4-FFF2-40B4-BE49-F238E27FC236}">
                <a16:creationId xmlns:a16="http://schemas.microsoft.com/office/drawing/2014/main" id="{946791A9-11C1-E34F-866B-8140C2446F83}"/>
              </a:ext>
            </a:extLst>
          </p:cNvPr>
          <p:cNvSpPr/>
          <p:nvPr/>
        </p:nvSpPr>
        <p:spPr>
          <a:xfrm>
            <a:off x="5926254" y="784685"/>
            <a:ext cx="1546345" cy="84689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C8087B5F-7A24-DE47-945F-A769FDBDA6FE}"/>
              </a:ext>
            </a:extLst>
          </p:cNvPr>
          <p:cNvSpPr/>
          <p:nvPr/>
        </p:nvSpPr>
        <p:spPr>
          <a:xfrm>
            <a:off x="5926254" y="2024633"/>
            <a:ext cx="1546345" cy="657121"/>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Elbow Connector 5">
            <a:extLst>
              <a:ext uri="{FF2B5EF4-FFF2-40B4-BE49-F238E27FC236}">
                <a16:creationId xmlns:a16="http://schemas.microsoft.com/office/drawing/2014/main" id="{A7950D9F-183E-8C43-8B87-254DFD37F68C}"/>
              </a:ext>
            </a:extLst>
          </p:cNvPr>
          <p:cNvCxnSpPr>
            <a:stCxn id="4" idx="3"/>
            <a:endCxn id="23" idx="3"/>
          </p:cNvCxnSpPr>
          <p:nvPr/>
        </p:nvCxnSpPr>
        <p:spPr>
          <a:xfrm>
            <a:off x="7472599" y="1208131"/>
            <a:ext cx="12700" cy="1145063"/>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309AC51F-9BEF-AB4D-9075-528073C40AAB}"/>
              </a:ext>
            </a:extLst>
          </p:cNvPr>
          <p:cNvCxnSpPr>
            <a:cxnSpLocks/>
            <a:stCxn id="23" idx="1"/>
            <a:endCxn id="24" idx="1"/>
          </p:cNvCxnSpPr>
          <p:nvPr/>
        </p:nvCxnSpPr>
        <p:spPr>
          <a:xfrm rot="10800000" flipV="1">
            <a:off x="5926254" y="2353193"/>
            <a:ext cx="12700" cy="747815"/>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p:nvGrpSpPr>
          <p:cNvPr id="50" name="Group 49">
            <a:extLst>
              <a:ext uri="{FF2B5EF4-FFF2-40B4-BE49-F238E27FC236}">
                <a16:creationId xmlns:a16="http://schemas.microsoft.com/office/drawing/2014/main" id="{DA68B8D9-0F6C-6647-B74F-064708724633}"/>
              </a:ext>
            </a:extLst>
          </p:cNvPr>
          <p:cNvGrpSpPr/>
          <p:nvPr/>
        </p:nvGrpSpPr>
        <p:grpSpPr>
          <a:xfrm>
            <a:off x="5926254" y="2745850"/>
            <a:ext cx="1559045" cy="3636088"/>
            <a:chOff x="5926254" y="2745850"/>
            <a:chExt cx="1559045" cy="3636088"/>
          </a:xfrm>
        </p:grpSpPr>
        <p:grpSp>
          <p:nvGrpSpPr>
            <p:cNvPr id="49" name="Group 48">
              <a:extLst>
                <a:ext uri="{FF2B5EF4-FFF2-40B4-BE49-F238E27FC236}">
                  <a16:creationId xmlns:a16="http://schemas.microsoft.com/office/drawing/2014/main" id="{C70C7046-E2CF-624A-8839-189B4DD8D005}"/>
                </a:ext>
              </a:extLst>
            </p:cNvPr>
            <p:cNvGrpSpPr/>
            <p:nvPr/>
          </p:nvGrpSpPr>
          <p:grpSpPr>
            <a:xfrm>
              <a:off x="5926254" y="2745850"/>
              <a:ext cx="1546345" cy="3636088"/>
              <a:chOff x="5926254" y="2745850"/>
              <a:chExt cx="1546345" cy="3636088"/>
            </a:xfrm>
          </p:grpSpPr>
          <p:sp>
            <p:nvSpPr>
              <p:cNvPr id="24" name="Rounded Rectangle 23">
                <a:extLst>
                  <a:ext uri="{FF2B5EF4-FFF2-40B4-BE49-F238E27FC236}">
                    <a16:creationId xmlns:a16="http://schemas.microsoft.com/office/drawing/2014/main" id="{7D6450B3-3EAF-FC4F-9762-63E2926833E6}"/>
                  </a:ext>
                </a:extLst>
              </p:cNvPr>
              <p:cNvSpPr/>
              <p:nvPr/>
            </p:nvSpPr>
            <p:spPr>
              <a:xfrm>
                <a:off x="5926254" y="2745850"/>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5355C0B0-D5AF-E94B-BA67-41D9E8315C13}"/>
                  </a:ext>
                </a:extLst>
              </p:cNvPr>
              <p:cNvSpPr/>
              <p:nvPr/>
            </p:nvSpPr>
            <p:spPr>
              <a:xfrm>
                <a:off x="5926254" y="3592742"/>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1587240F-CBB1-E94A-9985-B6C57340D81F}"/>
                  </a:ext>
                </a:extLst>
              </p:cNvPr>
              <p:cNvSpPr/>
              <p:nvPr/>
            </p:nvSpPr>
            <p:spPr>
              <a:xfrm>
                <a:off x="5926254" y="4367154"/>
                <a:ext cx="1546345" cy="614736"/>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CFB66AD5-EB95-9F4D-BC0A-45BB94D96DBD}"/>
                  </a:ext>
                </a:extLst>
              </p:cNvPr>
              <p:cNvSpPr/>
              <p:nvPr/>
            </p:nvSpPr>
            <p:spPr>
              <a:xfrm>
                <a:off x="5926254" y="5118465"/>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4B7F3601-412C-7145-92B4-AF80854E2780}"/>
                  </a:ext>
                </a:extLst>
              </p:cNvPr>
              <p:cNvSpPr/>
              <p:nvPr/>
            </p:nvSpPr>
            <p:spPr>
              <a:xfrm>
                <a:off x="5926254" y="5797296"/>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Elbow Connector 30">
              <a:extLst>
                <a:ext uri="{FF2B5EF4-FFF2-40B4-BE49-F238E27FC236}">
                  <a16:creationId xmlns:a16="http://schemas.microsoft.com/office/drawing/2014/main" id="{8CAAD104-63E8-0740-BF48-647CE1BE5379}"/>
                </a:ext>
              </a:extLst>
            </p:cNvPr>
            <p:cNvCxnSpPr>
              <a:cxnSpLocks/>
              <a:stCxn id="24" idx="3"/>
              <a:endCxn id="25" idx="3"/>
            </p:cNvCxnSpPr>
            <p:nvPr/>
          </p:nvCxnSpPr>
          <p:spPr>
            <a:xfrm>
              <a:off x="7472599" y="3101009"/>
              <a:ext cx="12700" cy="846892"/>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94AB5160-4C6B-024A-BB66-8237E75718CD}"/>
                </a:ext>
              </a:extLst>
            </p:cNvPr>
            <p:cNvCxnSpPr>
              <a:cxnSpLocks/>
              <a:stCxn id="25" idx="1"/>
              <a:endCxn id="26" idx="1"/>
            </p:cNvCxnSpPr>
            <p:nvPr/>
          </p:nvCxnSpPr>
          <p:spPr>
            <a:xfrm rot="10800000" flipV="1">
              <a:off x="5926254" y="3947900"/>
              <a:ext cx="12700" cy="72662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7DF52C34-D635-6847-8671-E2F513A9B47A}"/>
                </a:ext>
              </a:extLst>
            </p:cNvPr>
            <p:cNvCxnSpPr>
              <a:cxnSpLocks/>
              <a:stCxn id="26" idx="3"/>
              <a:endCxn id="27" idx="3"/>
            </p:cNvCxnSpPr>
            <p:nvPr/>
          </p:nvCxnSpPr>
          <p:spPr>
            <a:xfrm>
              <a:off x="7472599" y="4674522"/>
              <a:ext cx="12700" cy="736264"/>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FC374A86-BAE6-6044-8311-6066F5961120}"/>
                </a:ext>
              </a:extLst>
            </p:cNvPr>
            <p:cNvCxnSpPr>
              <a:cxnSpLocks/>
              <a:stCxn id="27" idx="1"/>
              <a:endCxn id="28" idx="1"/>
            </p:cNvCxnSpPr>
            <p:nvPr/>
          </p:nvCxnSpPr>
          <p:spPr>
            <a:xfrm rot="10800000" flipV="1">
              <a:off x="5926254" y="5410785"/>
              <a:ext cx="12700" cy="67883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4AA1EB4-51D2-D542-B7D8-2D9F0D59B648}"/>
                  </a:ext>
                </a:extLst>
              </p:cNvPr>
              <p:cNvSpPr txBox="1"/>
              <p:nvPr/>
            </p:nvSpPr>
            <p:spPr>
              <a:xfrm>
                <a:off x="1269869" y="4560112"/>
                <a:ext cx="1720215" cy="646331"/>
              </a:xfrm>
              <a:prstGeom prst="rect">
                <a:avLst/>
              </a:prstGeom>
              <a:noFill/>
            </p:spPr>
            <p:txBody>
              <a:bodyPr wrap="none" rtlCol="0">
                <a:spAutoFit/>
              </a:bodyPr>
              <a:lstStyle/>
              <a:p>
                <a:r>
                  <a:rPr lang="en-US" altLang="zh-CN" dirty="0"/>
                  <a:t>Insertion:</a:t>
                </a:r>
                <a:r>
                  <a:rPr lang="zh-CN" altLang="en-US" dirty="0"/>
                  <a:t> </a:t>
                </a:r>
                <a:r>
                  <a:rPr lang="zh-CN" altLang="en-US" sz="3600" dirty="0">
                    <a:solidFill>
                      <a:srgbClr val="00B050"/>
                    </a:solidFill>
                  </a:rPr>
                  <a:t> </a:t>
                </a:r>
                <a14:m>
                  <m:oMath xmlns:m="http://schemas.openxmlformats.org/officeDocument/2006/math">
                    <m:r>
                      <a:rPr lang="en-US" altLang="zh-CN" sz="3600" i="1" dirty="0" smtClean="0">
                        <a:solidFill>
                          <a:srgbClr val="00B050"/>
                        </a:solidFill>
                        <a:latin typeface="Cambria Math" panose="02040503050406030204" pitchFamily="18" charset="0"/>
                      </a:rPr>
                      <m:t>2</m:t>
                    </m:r>
                    <m:r>
                      <a:rPr lang="en-US" altLang="zh-CN" sz="3600" i="1" dirty="0" smtClean="0">
                        <a:solidFill>
                          <a:srgbClr val="00B050"/>
                        </a:solidFill>
                        <a:latin typeface="Cambria Math" panose="02040503050406030204" pitchFamily="18" charset="0"/>
                      </a:rPr>
                      <m:t>𝑠</m:t>
                    </m:r>
                  </m:oMath>
                </a14:m>
                <a:endParaRPr lang="en-US" dirty="0"/>
              </a:p>
            </p:txBody>
          </p:sp>
        </mc:Choice>
        <mc:Fallback xmlns="">
          <p:sp>
            <p:nvSpPr>
              <p:cNvPr id="45" name="TextBox 44">
                <a:extLst>
                  <a:ext uri="{FF2B5EF4-FFF2-40B4-BE49-F238E27FC236}">
                    <a16:creationId xmlns:a16="http://schemas.microsoft.com/office/drawing/2014/main" id="{14AA1EB4-51D2-D542-B7D8-2D9F0D59B648}"/>
                  </a:ext>
                </a:extLst>
              </p:cNvPr>
              <p:cNvSpPr txBox="1">
                <a:spLocks noRot="1" noChangeAspect="1" noMove="1" noResize="1" noEditPoints="1" noAdjustHandles="1" noChangeArrowheads="1" noChangeShapeType="1" noTextEdit="1"/>
              </p:cNvSpPr>
              <p:nvPr/>
            </p:nvSpPr>
            <p:spPr>
              <a:xfrm>
                <a:off x="1269869" y="4560112"/>
                <a:ext cx="1720215" cy="646331"/>
              </a:xfrm>
              <a:prstGeom prst="rect">
                <a:avLst/>
              </a:prstGeom>
              <a:blipFill>
                <a:blip r:embed="rId3"/>
                <a:stretch>
                  <a:fillRect l="-2190" r="-2190" b="-5882"/>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90CFAA6D-9184-974F-B757-B0DF4C0BBC3D}"/>
              </a:ext>
            </a:extLst>
          </p:cNvPr>
          <p:cNvSpPr txBox="1"/>
          <p:nvPr/>
        </p:nvSpPr>
        <p:spPr>
          <a:xfrm>
            <a:off x="591671" y="5474130"/>
            <a:ext cx="2631426" cy="646331"/>
          </a:xfrm>
          <a:prstGeom prst="rect">
            <a:avLst/>
          </a:prstGeom>
          <a:noFill/>
        </p:spPr>
        <p:txBody>
          <a:bodyPr wrap="none" rtlCol="0">
            <a:spAutoFit/>
          </a:bodyPr>
          <a:lstStyle/>
          <a:p>
            <a:r>
              <a:rPr lang="en-US" altLang="zh-CN" dirty="0"/>
              <a:t>Search</a:t>
            </a:r>
            <a:r>
              <a:rPr lang="zh-CN" altLang="en-US" dirty="0"/>
              <a:t> </a:t>
            </a:r>
            <a:r>
              <a:rPr lang="en-US" altLang="zh-CN" dirty="0"/>
              <a:t>the</a:t>
            </a:r>
            <a:r>
              <a:rPr lang="zh-CN" altLang="en-US" dirty="0"/>
              <a:t> </a:t>
            </a:r>
            <a:r>
              <a:rPr lang="en-US" altLang="zh-CN" dirty="0"/>
              <a:t>location:</a:t>
            </a:r>
            <a:r>
              <a:rPr lang="zh-CN" altLang="en-US" dirty="0"/>
              <a:t> </a:t>
            </a:r>
            <a:r>
              <a:rPr lang="zh-CN" altLang="en-US" sz="3600" dirty="0">
                <a:solidFill>
                  <a:srgbClr val="00B050"/>
                </a:solidFill>
              </a:rPr>
              <a:t> </a:t>
            </a:r>
            <a:r>
              <a:rPr lang="en-US" altLang="zh-CN" sz="3600" dirty="0">
                <a:solidFill>
                  <a:srgbClr val="00B050"/>
                </a:solidFill>
              </a:rPr>
              <a:t>??</a:t>
            </a:r>
            <a:endParaRPr lang="en-US" dirty="0"/>
          </a:p>
        </p:txBody>
      </p:sp>
      <p:sp>
        <p:nvSpPr>
          <p:cNvPr id="47" name="TextBox 46">
            <a:extLst>
              <a:ext uri="{FF2B5EF4-FFF2-40B4-BE49-F238E27FC236}">
                <a16:creationId xmlns:a16="http://schemas.microsoft.com/office/drawing/2014/main" id="{F40FF001-25E7-324D-9146-9FB5FDE70828}"/>
              </a:ext>
            </a:extLst>
          </p:cNvPr>
          <p:cNvSpPr txBox="1"/>
          <p:nvPr/>
        </p:nvSpPr>
        <p:spPr>
          <a:xfrm>
            <a:off x="693571" y="2275166"/>
            <a:ext cx="3412794" cy="646331"/>
          </a:xfrm>
          <a:prstGeom prst="rect">
            <a:avLst/>
          </a:prstGeom>
          <a:noFill/>
        </p:spPr>
        <p:txBody>
          <a:bodyPr wrap="none" rtlCol="0">
            <a:spAutoFit/>
          </a:bodyPr>
          <a:lstStyle/>
          <a:p>
            <a:r>
              <a:rPr lang="en-US" altLang="zh-CN" dirty="0"/>
              <a:t>Each</a:t>
            </a:r>
            <a:r>
              <a:rPr lang="zh-CN" altLang="en-US" dirty="0"/>
              <a:t> </a:t>
            </a:r>
            <a:r>
              <a:rPr lang="en-US" altLang="zh-CN" dirty="0"/>
              <a:t>comparison</a:t>
            </a:r>
            <a:r>
              <a:rPr lang="zh-CN" altLang="en-US" dirty="0"/>
              <a:t> </a:t>
            </a:r>
            <a:r>
              <a:rPr lang="en-US" altLang="zh-CN" dirty="0"/>
              <a:t>takes</a:t>
            </a:r>
            <a:r>
              <a:rPr lang="zh-CN" altLang="en-US" dirty="0"/>
              <a:t> </a:t>
            </a:r>
            <a:r>
              <a:rPr lang="en-US" altLang="zh-CN" sz="3600" dirty="0">
                <a:solidFill>
                  <a:srgbClr val="00B050"/>
                </a:solidFill>
              </a:rPr>
              <a:t>1</a:t>
            </a:r>
            <a:r>
              <a:rPr lang="zh-CN" altLang="en-US" dirty="0"/>
              <a:t> </a:t>
            </a:r>
            <a:r>
              <a:rPr lang="en-US" altLang="zh-CN" dirty="0"/>
              <a:t>seconds</a:t>
            </a:r>
            <a:endParaRPr lang="en-US" dirty="0"/>
          </a:p>
        </p:txBody>
      </p:sp>
      <p:pic>
        <p:nvPicPr>
          <p:cNvPr id="51" name="Picture 50">
            <a:extLst>
              <a:ext uri="{FF2B5EF4-FFF2-40B4-BE49-F238E27FC236}">
                <a16:creationId xmlns:a16="http://schemas.microsoft.com/office/drawing/2014/main" id="{CBAABA33-C2C1-C045-AE86-8A02DBC7B55E}"/>
              </a:ext>
            </a:extLst>
          </p:cNvPr>
          <p:cNvPicPr>
            <a:picLocks noChangeAspect="1"/>
          </p:cNvPicPr>
          <p:nvPr/>
        </p:nvPicPr>
        <p:blipFill>
          <a:blip r:embed="rId4"/>
          <a:stretch>
            <a:fillRect/>
          </a:stretch>
        </p:blipFill>
        <p:spPr>
          <a:xfrm>
            <a:off x="3406815" y="5571556"/>
            <a:ext cx="1165185" cy="1097810"/>
          </a:xfrm>
          <a:prstGeom prst="rect">
            <a:avLst/>
          </a:prstGeom>
        </p:spPr>
      </p:pic>
    </p:spTree>
    <p:extLst>
      <p:ext uri="{BB962C8B-B14F-4D97-AF65-F5344CB8AC3E}">
        <p14:creationId xmlns:p14="http://schemas.microsoft.com/office/powerpoint/2010/main" val="34474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45" grpId="0"/>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2D3D4FB-30CB-6245-9966-313DF0D351D3}"/>
              </a:ext>
            </a:extLst>
          </p:cNvPr>
          <p:cNvGrpSpPr/>
          <p:nvPr/>
        </p:nvGrpSpPr>
        <p:grpSpPr>
          <a:xfrm>
            <a:off x="4828733" y="110949"/>
            <a:ext cx="1559045" cy="5701553"/>
            <a:chOff x="5926254" y="741965"/>
            <a:chExt cx="1559045" cy="5701553"/>
          </a:xfrm>
        </p:grpSpPr>
        <p:pic>
          <p:nvPicPr>
            <p:cNvPr id="19" name="Picture 18">
              <a:extLst>
                <a:ext uri="{FF2B5EF4-FFF2-40B4-BE49-F238E27FC236}">
                  <a16:creationId xmlns:a16="http://schemas.microsoft.com/office/drawing/2014/main" id="{6C6132B7-55A3-0C49-8AAE-F108EABB7E50}"/>
                </a:ext>
              </a:extLst>
            </p:cNvPr>
            <p:cNvPicPr>
              <a:picLocks noChangeAspect="1"/>
            </p:cNvPicPr>
            <p:nvPr/>
          </p:nvPicPr>
          <p:blipFill>
            <a:blip r:embed="rId3"/>
            <a:stretch>
              <a:fillRect/>
            </a:stretch>
          </p:blipFill>
          <p:spPr>
            <a:xfrm>
              <a:off x="5926254" y="741965"/>
              <a:ext cx="1546345" cy="5701553"/>
            </a:xfrm>
            <a:prstGeom prst="rect">
              <a:avLst/>
            </a:prstGeom>
          </p:spPr>
        </p:pic>
        <p:sp>
          <p:nvSpPr>
            <p:cNvPr id="20" name="Rounded Rectangle 19">
              <a:extLst>
                <a:ext uri="{FF2B5EF4-FFF2-40B4-BE49-F238E27FC236}">
                  <a16:creationId xmlns:a16="http://schemas.microsoft.com/office/drawing/2014/main" id="{F34DB44B-1ED1-2E4C-A190-6911E2C2C1E4}"/>
                </a:ext>
              </a:extLst>
            </p:cNvPr>
            <p:cNvSpPr/>
            <p:nvPr/>
          </p:nvSpPr>
          <p:spPr>
            <a:xfrm>
              <a:off x="5926254" y="784685"/>
              <a:ext cx="1546345" cy="84689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12AFE6D4-F2AF-094A-8108-ECD50398FB55}"/>
                </a:ext>
              </a:extLst>
            </p:cNvPr>
            <p:cNvSpPr/>
            <p:nvPr/>
          </p:nvSpPr>
          <p:spPr>
            <a:xfrm>
              <a:off x="5926254" y="2024633"/>
              <a:ext cx="1546345" cy="657121"/>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Elbow Connector 21">
              <a:extLst>
                <a:ext uri="{FF2B5EF4-FFF2-40B4-BE49-F238E27FC236}">
                  <a16:creationId xmlns:a16="http://schemas.microsoft.com/office/drawing/2014/main" id="{99C9C9CD-EF8E-0546-92AA-F0800772C577}"/>
                </a:ext>
              </a:extLst>
            </p:cNvPr>
            <p:cNvCxnSpPr>
              <a:stCxn id="20" idx="3"/>
              <a:endCxn id="21" idx="3"/>
            </p:cNvCxnSpPr>
            <p:nvPr/>
          </p:nvCxnSpPr>
          <p:spPr>
            <a:xfrm>
              <a:off x="7472599" y="1208131"/>
              <a:ext cx="12700" cy="1145063"/>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2E09F81C-FA00-444C-AE08-A9C2FB73E110}"/>
                </a:ext>
              </a:extLst>
            </p:cNvPr>
            <p:cNvCxnSpPr>
              <a:cxnSpLocks/>
              <a:stCxn id="21" idx="1"/>
              <a:endCxn id="30" idx="1"/>
            </p:cNvCxnSpPr>
            <p:nvPr/>
          </p:nvCxnSpPr>
          <p:spPr>
            <a:xfrm rot="10800000" flipV="1">
              <a:off x="5926254" y="2353193"/>
              <a:ext cx="12700" cy="747815"/>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97B5D40E-6783-9342-9B98-C1B679916C42}"/>
                </a:ext>
              </a:extLst>
            </p:cNvPr>
            <p:cNvGrpSpPr/>
            <p:nvPr/>
          </p:nvGrpSpPr>
          <p:grpSpPr>
            <a:xfrm>
              <a:off x="5926254" y="2745850"/>
              <a:ext cx="1559045" cy="3636088"/>
              <a:chOff x="5926254" y="2745850"/>
              <a:chExt cx="1559045" cy="3636088"/>
            </a:xfrm>
          </p:grpSpPr>
          <p:grpSp>
            <p:nvGrpSpPr>
              <p:cNvPr id="25" name="Group 24">
                <a:extLst>
                  <a:ext uri="{FF2B5EF4-FFF2-40B4-BE49-F238E27FC236}">
                    <a16:creationId xmlns:a16="http://schemas.microsoft.com/office/drawing/2014/main" id="{36B0A27A-E4C0-864F-9391-30209F078F3F}"/>
                  </a:ext>
                </a:extLst>
              </p:cNvPr>
              <p:cNvGrpSpPr/>
              <p:nvPr/>
            </p:nvGrpSpPr>
            <p:grpSpPr>
              <a:xfrm>
                <a:off x="5926254" y="2745850"/>
                <a:ext cx="1546345" cy="3636088"/>
                <a:chOff x="5926254" y="2745850"/>
                <a:chExt cx="1546345" cy="3636088"/>
              </a:xfrm>
            </p:grpSpPr>
            <p:sp>
              <p:nvSpPr>
                <p:cNvPr id="30" name="Rounded Rectangle 29">
                  <a:extLst>
                    <a:ext uri="{FF2B5EF4-FFF2-40B4-BE49-F238E27FC236}">
                      <a16:creationId xmlns:a16="http://schemas.microsoft.com/office/drawing/2014/main" id="{68F3A029-87AF-7442-B9E7-6F26463D229F}"/>
                    </a:ext>
                  </a:extLst>
                </p:cNvPr>
                <p:cNvSpPr/>
                <p:nvPr/>
              </p:nvSpPr>
              <p:spPr>
                <a:xfrm>
                  <a:off x="5926254" y="2745850"/>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E16F3C7F-70BC-7F4A-877F-DA392557487D}"/>
                    </a:ext>
                  </a:extLst>
                </p:cNvPr>
                <p:cNvSpPr/>
                <p:nvPr/>
              </p:nvSpPr>
              <p:spPr>
                <a:xfrm>
                  <a:off x="5926254" y="3592742"/>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740366FE-334E-CD49-BF42-85E6E46016D7}"/>
                    </a:ext>
                  </a:extLst>
                </p:cNvPr>
                <p:cNvSpPr/>
                <p:nvPr/>
              </p:nvSpPr>
              <p:spPr>
                <a:xfrm>
                  <a:off x="5926254" y="4367154"/>
                  <a:ext cx="1546345" cy="614736"/>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651CCD54-11C9-7847-ABC6-9B2DD614DA59}"/>
                    </a:ext>
                  </a:extLst>
                </p:cNvPr>
                <p:cNvSpPr/>
                <p:nvPr/>
              </p:nvSpPr>
              <p:spPr>
                <a:xfrm>
                  <a:off x="5926254" y="5118465"/>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AE6C1A0E-B135-FD43-9575-6AA5C8FDB5BD}"/>
                    </a:ext>
                  </a:extLst>
                </p:cNvPr>
                <p:cNvSpPr/>
                <p:nvPr/>
              </p:nvSpPr>
              <p:spPr>
                <a:xfrm>
                  <a:off x="5926254" y="5797296"/>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6" name="Elbow Connector 25">
                <a:extLst>
                  <a:ext uri="{FF2B5EF4-FFF2-40B4-BE49-F238E27FC236}">
                    <a16:creationId xmlns:a16="http://schemas.microsoft.com/office/drawing/2014/main" id="{AF926236-497F-3E4A-8378-C958B163139D}"/>
                  </a:ext>
                </a:extLst>
              </p:cNvPr>
              <p:cNvCxnSpPr>
                <a:cxnSpLocks/>
                <a:stCxn id="30" idx="3"/>
                <a:endCxn id="31" idx="3"/>
              </p:cNvCxnSpPr>
              <p:nvPr/>
            </p:nvCxnSpPr>
            <p:spPr>
              <a:xfrm>
                <a:off x="7472599" y="3101009"/>
                <a:ext cx="12700" cy="846892"/>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3183D2A1-18B6-894C-9851-9EC29DF7FB0B}"/>
                  </a:ext>
                </a:extLst>
              </p:cNvPr>
              <p:cNvCxnSpPr>
                <a:cxnSpLocks/>
                <a:stCxn id="31" idx="1"/>
                <a:endCxn id="32" idx="1"/>
              </p:cNvCxnSpPr>
              <p:nvPr/>
            </p:nvCxnSpPr>
            <p:spPr>
              <a:xfrm rot="10800000" flipV="1">
                <a:off x="5926254" y="3947900"/>
                <a:ext cx="12700" cy="72662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8" name="Elbow Connector 27">
                <a:extLst>
                  <a:ext uri="{FF2B5EF4-FFF2-40B4-BE49-F238E27FC236}">
                    <a16:creationId xmlns:a16="http://schemas.microsoft.com/office/drawing/2014/main" id="{03BF04D5-5E90-2848-9727-C4B40161F8D2}"/>
                  </a:ext>
                </a:extLst>
              </p:cNvPr>
              <p:cNvCxnSpPr>
                <a:cxnSpLocks/>
                <a:stCxn id="32" idx="3"/>
                <a:endCxn id="33" idx="3"/>
              </p:cNvCxnSpPr>
              <p:nvPr/>
            </p:nvCxnSpPr>
            <p:spPr>
              <a:xfrm>
                <a:off x="7472599" y="4674522"/>
                <a:ext cx="12700" cy="736264"/>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0A56C4F4-E990-C44A-9C73-0EBF04D235B5}"/>
                  </a:ext>
                </a:extLst>
              </p:cNvPr>
              <p:cNvCxnSpPr>
                <a:cxnSpLocks/>
                <a:stCxn id="33" idx="1"/>
                <a:endCxn id="34" idx="1"/>
              </p:cNvCxnSpPr>
              <p:nvPr/>
            </p:nvCxnSpPr>
            <p:spPr>
              <a:xfrm rot="10800000" flipV="1">
                <a:off x="5926254" y="5410785"/>
                <a:ext cx="12700" cy="67883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p:grpSp>
      <p:grpSp>
        <p:nvGrpSpPr>
          <p:cNvPr id="15" name="Group 14">
            <a:extLst>
              <a:ext uri="{FF2B5EF4-FFF2-40B4-BE49-F238E27FC236}">
                <a16:creationId xmlns:a16="http://schemas.microsoft.com/office/drawing/2014/main" id="{474DF3EB-4824-BF4B-B2B3-7EDC1BBCECC7}"/>
              </a:ext>
            </a:extLst>
          </p:cNvPr>
          <p:cNvGrpSpPr/>
          <p:nvPr/>
        </p:nvGrpSpPr>
        <p:grpSpPr>
          <a:xfrm>
            <a:off x="759956" y="137838"/>
            <a:ext cx="2386656" cy="5441576"/>
            <a:chOff x="2185344" y="871954"/>
            <a:chExt cx="2386656" cy="5441576"/>
          </a:xfrm>
        </p:grpSpPr>
        <p:pic>
          <p:nvPicPr>
            <p:cNvPr id="35" name="Picture 34">
              <a:extLst>
                <a:ext uri="{FF2B5EF4-FFF2-40B4-BE49-F238E27FC236}">
                  <a16:creationId xmlns:a16="http://schemas.microsoft.com/office/drawing/2014/main" id="{2AB81D5E-2C79-334D-8F58-03F89AF01E4F}"/>
                </a:ext>
              </a:extLst>
            </p:cNvPr>
            <p:cNvPicPr>
              <a:picLocks noChangeAspect="1"/>
            </p:cNvPicPr>
            <p:nvPr/>
          </p:nvPicPr>
          <p:blipFill>
            <a:blip r:embed="rId4"/>
            <a:stretch>
              <a:fillRect/>
            </a:stretch>
          </p:blipFill>
          <p:spPr>
            <a:xfrm>
              <a:off x="2185344" y="871954"/>
              <a:ext cx="2386656" cy="5441576"/>
            </a:xfrm>
            <a:prstGeom prst="rect">
              <a:avLst/>
            </a:prstGeom>
          </p:spPr>
        </p:pic>
        <p:grpSp>
          <p:nvGrpSpPr>
            <p:cNvPr id="36" name="Group 35">
              <a:extLst>
                <a:ext uri="{FF2B5EF4-FFF2-40B4-BE49-F238E27FC236}">
                  <a16:creationId xmlns:a16="http://schemas.microsoft.com/office/drawing/2014/main" id="{9BD2FC6B-029D-4340-8AF6-970950B84752}"/>
                </a:ext>
              </a:extLst>
            </p:cNvPr>
            <p:cNvGrpSpPr/>
            <p:nvPr/>
          </p:nvGrpSpPr>
          <p:grpSpPr>
            <a:xfrm>
              <a:off x="2607452" y="2100555"/>
              <a:ext cx="1640541" cy="3299012"/>
              <a:chOff x="6212541" y="1613647"/>
              <a:chExt cx="1640541" cy="3299012"/>
            </a:xfrm>
          </p:grpSpPr>
          <p:cxnSp>
            <p:nvCxnSpPr>
              <p:cNvPr id="37" name="Straight Connector 36">
                <a:extLst>
                  <a:ext uri="{FF2B5EF4-FFF2-40B4-BE49-F238E27FC236}">
                    <a16:creationId xmlns:a16="http://schemas.microsoft.com/office/drawing/2014/main" id="{4AC0C0C0-FBDD-B241-A52D-B5E275DCA543}"/>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57FFD8A-8E0D-194A-9030-66359847F780}"/>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F302F31-FF61-F847-BFF4-4AFA6B2EE127}"/>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D3293FD-0D43-4A4D-B8EA-960CB9ECFBF1}"/>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F2FCDAE1-7406-4C4C-8B9E-EC409F6BD4B5}"/>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BDE2150-0908-EB4F-811D-B18EB24A164D}"/>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43" name="TextBox 42">
            <a:extLst>
              <a:ext uri="{FF2B5EF4-FFF2-40B4-BE49-F238E27FC236}">
                <a16:creationId xmlns:a16="http://schemas.microsoft.com/office/drawing/2014/main" id="{ADCDC60C-A7A6-0149-885B-F5D5DCC80152}"/>
              </a:ext>
            </a:extLst>
          </p:cNvPr>
          <p:cNvSpPr txBox="1"/>
          <p:nvPr/>
        </p:nvSpPr>
        <p:spPr>
          <a:xfrm>
            <a:off x="878541" y="6058883"/>
            <a:ext cx="1836400" cy="646331"/>
          </a:xfrm>
          <a:prstGeom prst="rect">
            <a:avLst/>
          </a:prstGeom>
          <a:noFill/>
        </p:spPr>
        <p:txBody>
          <a:bodyPr wrap="none" rtlCol="0">
            <a:spAutoFit/>
          </a:bodyPr>
          <a:lstStyle/>
          <a:p>
            <a:r>
              <a:rPr lang="en-US" altLang="zh-CN" dirty="0">
                <a:solidFill>
                  <a:srgbClr val="00B050"/>
                </a:solidFill>
              </a:rPr>
              <a:t>Fast</a:t>
            </a:r>
            <a:r>
              <a:rPr lang="zh-CN" altLang="en-US" dirty="0"/>
              <a:t> </a:t>
            </a:r>
            <a:r>
              <a:rPr lang="en-US" altLang="zh-CN" dirty="0"/>
              <a:t>for</a:t>
            </a:r>
            <a:r>
              <a:rPr lang="zh-CN" altLang="en-US" dirty="0"/>
              <a:t> </a:t>
            </a:r>
            <a:r>
              <a:rPr lang="en-US" altLang="zh-CN" dirty="0"/>
              <a:t>search</a:t>
            </a:r>
          </a:p>
          <a:p>
            <a:r>
              <a:rPr lang="en-US" altLang="zh-CN" dirty="0">
                <a:solidFill>
                  <a:srgbClr val="FF0000"/>
                </a:solidFill>
              </a:rPr>
              <a:t>Slow</a:t>
            </a:r>
            <a:r>
              <a:rPr lang="zh-CN" altLang="en-US" dirty="0"/>
              <a:t> </a:t>
            </a:r>
            <a:r>
              <a:rPr lang="en-US" altLang="zh-CN" dirty="0"/>
              <a:t>for</a:t>
            </a:r>
            <a:r>
              <a:rPr lang="zh-CN" altLang="en-US" dirty="0"/>
              <a:t> </a:t>
            </a:r>
            <a:r>
              <a:rPr lang="en-US" altLang="zh-CN" dirty="0"/>
              <a:t>insertion</a:t>
            </a:r>
            <a:endParaRPr lang="en-US" dirty="0"/>
          </a:p>
        </p:txBody>
      </p:sp>
      <p:sp>
        <p:nvSpPr>
          <p:cNvPr id="44" name="TextBox 43">
            <a:extLst>
              <a:ext uri="{FF2B5EF4-FFF2-40B4-BE49-F238E27FC236}">
                <a16:creationId xmlns:a16="http://schemas.microsoft.com/office/drawing/2014/main" id="{F7900DB3-EF72-8847-9289-5252397525C9}"/>
              </a:ext>
            </a:extLst>
          </p:cNvPr>
          <p:cNvSpPr txBox="1"/>
          <p:nvPr/>
        </p:nvSpPr>
        <p:spPr>
          <a:xfrm>
            <a:off x="4725258" y="6058883"/>
            <a:ext cx="1765996" cy="646331"/>
          </a:xfrm>
          <a:prstGeom prst="rect">
            <a:avLst/>
          </a:prstGeom>
          <a:noFill/>
        </p:spPr>
        <p:txBody>
          <a:bodyPr wrap="none" rtlCol="0">
            <a:spAutoFit/>
          </a:bodyPr>
          <a:lstStyle/>
          <a:p>
            <a:r>
              <a:rPr lang="en-US" altLang="zh-CN" dirty="0">
                <a:solidFill>
                  <a:srgbClr val="FF0000"/>
                </a:solidFill>
              </a:rPr>
              <a:t>Slow</a:t>
            </a:r>
            <a:r>
              <a:rPr lang="zh-CN" altLang="en-US" dirty="0"/>
              <a:t> </a:t>
            </a:r>
            <a:r>
              <a:rPr lang="en-US" altLang="zh-CN" dirty="0"/>
              <a:t>for</a:t>
            </a:r>
            <a:r>
              <a:rPr lang="zh-CN" altLang="en-US" dirty="0"/>
              <a:t> </a:t>
            </a:r>
            <a:r>
              <a:rPr lang="en-US" altLang="zh-CN" dirty="0"/>
              <a:t>search</a:t>
            </a:r>
          </a:p>
          <a:p>
            <a:r>
              <a:rPr lang="en-US" altLang="zh-CN" dirty="0">
                <a:solidFill>
                  <a:srgbClr val="00B050"/>
                </a:solidFill>
              </a:rPr>
              <a:t>Fast</a:t>
            </a:r>
            <a:r>
              <a:rPr lang="zh-CN" altLang="en-US" dirty="0"/>
              <a:t> </a:t>
            </a:r>
            <a:r>
              <a:rPr lang="en-US" altLang="zh-CN" dirty="0"/>
              <a:t>for</a:t>
            </a:r>
            <a:r>
              <a:rPr lang="zh-CN" altLang="en-US" dirty="0"/>
              <a:t> </a:t>
            </a:r>
            <a:r>
              <a:rPr lang="en-US" altLang="zh-CN" dirty="0"/>
              <a:t>insertion</a:t>
            </a:r>
            <a:endParaRPr lang="en-US" dirty="0"/>
          </a:p>
        </p:txBody>
      </p:sp>
    </p:spTree>
    <p:extLst>
      <p:ext uri="{BB962C8B-B14F-4D97-AF65-F5344CB8AC3E}">
        <p14:creationId xmlns:p14="http://schemas.microsoft.com/office/powerpoint/2010/main" val="330882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2D3D4FB-30CB-6245-9966-313DF0D351D3}"/>
              </a:ext>
            </a:extLst>
          </p:cNvPr>
          <p:cNvGrpSpPr/>
          <p:nvPr/>
        </p:nvGrpSpPr>
        <p:grpSpPr>
          <a:xfrm>
            <a:off x="4572000" y="982135"/>
            <a:ext cx="1559045" cy="5701553"/>
            <a:chOff x="5926254" y="741965"/>
            <a:chExt cx="1559045" cy="5701553"/>
          </a:xfrm>
        </p:grpSpPr>
        <p:pic>
          <p:nvPicPr>
            <p:cNvPr id="19" name="Picture 18">
              <a:extLst>
                <a:ext uri="{FF2B5EF4-FFF2-40B4-BE49-F238E27FC236}">
                  <a16:creationId xmlns:a16="http://schemas.microsoft.com/office/drawing/2014/main" id="{6C6132B7-55A3-0C49-8AAE-F108EABB7E50}"/>
                </a:ext>
              </a:extLst>
            </p:cNvPr>
            <p:cNvPicPr>
              <a:picLocks noChangeAspect="1"/>
            </p:cNvPicPr>
            <p:nvPr/>
          </p:nvPicPr>
          <p:blipFill>
            <a:blip r:embed="rId3"/>
            <a:stretch>
              <a:fillRect/>
            </a:stretch>
          </p:blipFill>
          <p:spPr>
            <a:xfrm>
              <a:off x="5926254" y="741965"/>
              <a:ext cx="1546345" cy="5701553"/>
            </a:xfrm>
            <a:prstGeom prst="rect">
              <a:avLst/>
            </a:prstGeom>
          </p:spPr>
        </p:pic>
        <p:sp>
          <p:nvSpPr>
            <p:cNvPr id="20" name="Rounded Rectangle 19">
              <a:extLst>
                <a:ext uri="{FF2B5EF4-FFF2-40B4-BE49-F238E27FC236}">
                  <a16:creationId xmlns:a16="http://schemas.microsoft.com/office/drawing/2014/main" id="{F34DB44B-1ED1-2E4C-A190-6911E2C2C1E4}"/>
                </a:ext>
              </a:extLst>
            </p:cNvPr>
            <p:cNvSpPr/>
            <p:nvPr/>
          </p:nvSpPr>
          <p:spPr>
            <a:xfrm>
              <a:off x="5926254" y="784685"/>
              <a:ext cx="1546345" cy="84689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12AFE6D4-F2AF-094A-8108-ECD50398FB55}"/>
                </a:ext>
              </a:extLst>
            </p:cNvPr>
            <p:cNvSpPr/>
            <p:nvPr/>
          </p:nvSpPr>
          <p:spPr>
            <a:xfrm>
              <a:off x="5926254" y="2024633"/>
              <a:ext cx="1546345" cy="657121"/>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Elbow Connector 21">
              <a:extLst>
                <a:ext uri="{FF2B5EF4-FFF2-40B4-BE49-F238E27FC236}">
                  <a16:creationId xmlns:a16="http://schemas.microsoft.com/office/drawing/2014/main" id="{99C9C9CD-EF8E-0546-92AA-F0800772C577}"/>
                </a:ext>
              </a:extLst>
            </p:cNvPr>
            <p:cNvCxnSpPr>
              <a:stCxn id="20" idx="3"/>
              <a:endCxn id="21" idx="3"/>
            </p:cNvCxnSpPr>
            <p:nvPr/>
          </p:nvCxnSpPr>
          <p:spPr>
            <a:xfrm>
              <a:off x="7472599" y="1208131"/>
              <a:ext cx="12700" cy="1145063"/>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2E09F81C-FA00-444C-AE08-A9C2FB73E110}"/>
                </a:ext>
              </a:extLst>
            </p:cNvPr>
            <p:cNvCxnSpPr>
              <a:cxnSpLocks/>
              <a:stCxn id="21" idx="1"/>
              <a:endCxn id="30" idx="1"/>
            </p:cNvCxnSpPr>
            <p:nvPr/>
          </p:nvCxnSpPr>
          <p:spPr>
            <a:xfrm rot="10800000" flipV="1">
              <a:off x="5926254" y="2353193"/>
              <a:ext cx="12700" cy="747815"/>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97B5D40E-6783-9342-9B98-C1B679916C42}"/>
                </a:ext>
              </a:extLst>
            </p:cNvPr>
            <p:cNvGrpSpPr/>
            <p:nvPr/>
          </p:nvGrpSpPr>
          <p:grpSpPr>
            <a:xfrm>
              <a:off x="5926254" y="2745850"/>
              <a:ext cx="1559045" cy="3636088"/>
              <a:chOff x="5926254" y="2745850"/>
              <a:chExt cx="1559045" cy="3636088"/>
            </a:xfrm>
          </p:grpSpPr>
          <p:grpSp>
            <p:nvGrpSpPr>
              <p:cNvPr id="25" name="Group 24">
                <a:extLst>
                  <a:ext uri="{FF2B5EF4-FFF2-40B4-BE49-F238E27FC236}">
                    <a16:creationId xmlns:a16="http://schemas.microsoft.com/office/drawing/2014/main" id="{36B0A27A-E4C0-864F-9391-30209F078F3F}"/>
                  </a:ext>
                </a:extLst>
              </p:cNvPr>
              <p:cNvGrpSpPr/>
              <p:nvPr/>
            </p:nvGrpSpPr>
            <p:grpSpPr>
              <a:xfrm>
                <a:off x="5926254" y="2745850"/>
                <a:ext cx="1546345" cy="3636088"/>
                <a:chOff x="5926254" y="2745850"/>
                <a:chExt cx="1546345" cy="3636088"/>
              </a:xfrm>
            </p:grpSpPr>
            <p:sp>
              <p:nvSpPr>
                <p:cNvPr id="30" name="Rounded Rectangle 29">
                  <a:extLst>
                    <a:ext uri="{FF2B5EF4-FFF2-40B4-BE49-F238E27FC236}">
                      <a16:creationId xmlns:a16="http://schemas.microsoft.com/office/drawing/2014/main" id="{68F3A029-87AF-7442-B9E7-6F26463D229F}"/>
                    </a:ext>
                  </a:extLst>
                </p:cNvPr>
                <p:cNvSpPr/>
                <p:nvPr/>
              </p:nvSpPr>
              <p:spPr>
                <a:xfrm>
                  <a:off x="5926254" y="2745850"/>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E16F3C7F-70BC-7F4A-877F-DA392557487D}"/>
                    </a:ext>
                  </a:extLst>
                </p:cNvPr>
                <p:cNvSpPr/>
                <p:nvPr/>
              </p:nvSpPr>
              <p:spPr>
                <a:xfrm>
                  <a:off x="5926254" y="3592742"/>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740366FE-334E-CD49-BF42-85E6E46016D7}"/>
                    </a:ext>
                  </a:extLst>
                </p:cNvPr>
                <p:cNvSpPr/>
                <p:nvPr/>
              </p:nvSpPr>
              <p:spPr>
                <a:xfrm>
                  <a:off x="5926254" y="4367154"/>
                  <a:ext cx="1546345" cy="614736"/>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651CCD54-11C9-7847-ABC6-9B2DD614DA59}"/>
                    </a:ext>
                  </a:extLst>
                </p:cNvPr>
                <p:cNvSpPr/>
                <p:nvPr/>
              </p:nvSpPr>
              <p:spPr>
                <a:xfrm>
                  <a:off x="5926254" y="5118465"/>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AE6C1A0E-B135-FD43-9575-6AA5C8FDB5BD}"/>
                    </a:ext>
                  </a:extLst>
                </p:cNvPr>
                <p:cNvSpPr/>
                <p:nvPr/>
              </p:nvSpPr>
              <p:spPr>
                <a:xfrm>
                  <a:off x="5926254" y="5797296"/>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6" name="Elbow Connector 25">
                <a:extLst>
                  <a:ext uri="{FF2B5EF4-FFF2-40B4-BE49-F238E27FC236}">
                    <a16:creationId xmlns:a16="http://schemas.microsoft.com/office/drawing/2014/main" id="{AF926236-497F-3E4A-8378-C958B163139D}"/>
                  </a:ext>
                </a:extLst>
              </p:cNvPr>
              <p:cNvCxnSpPr>
                <a:cxnSpLocks/>
                <a:stCxn id="30" idx="3"/>
                <a:endCxn id="31" idx="3"/>
              </p:cNvCxnSpPr>
              <p:nvPr/>
            </p:nvCxnSpPr>
            <p:spPr>
              <a:xfrm>
                <a:off x="7472599" y="3101009"/>
                <a:ext cx="12700" cy="846892"/>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3183D2A1-18B6-894C-9851-9EC29DF7FB0B}"/>
                  </a:ext>
                </a:extLst>
              </p:cNvPr>
              <p:cNvCxnSpPr>
                <a:cxnSpLocks/>
                <a:stCxn id="31" idx="1"/>
                <a:endCxn id="32" idx="1"/>
              </p:cNvCxnSpPr>
              <p:nvPr/>
            </p:nvCxnSpPr>
            <p:spPr>
              <a:xfrm rot="10800000" flipV="1">
                <a:off x="5926254" y="3947900"/>
                <a:ext cx="12700" cy="72662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8" name="Elbow Connector 27">
                <a:extLst>
                  <a:ext uri="{FF2B5EF4-FFF2-40B4-BE49-F238E27FC236}">
                    <a16:creationId xmlns:a16="http://schemas.microsoft.com/office/drawing/2014/main" id="{03BF04D5-5E90-2848-9727-C4B40161F8D2}"/>
                  </a:ext>
                </a:extLst>
              </p:cNvPr>
              <p:cNvCxnSpPr>
                <a:cxnSpLocks/>
                <a:stCxn id="32" idx="3"/>
                <a:endCxn id="33" idx="3"/>
              </p:cNvCxnSpPr>
              <p:nvPr/>
            </p:nvCxnSpPr>
            <p:spPr>
              <a:xfrm>
                <a:off x="7472599" y="4674522"/>
                <a:ext cx="12700" cy="736264"/>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0A56C4F4-E990-C44A-9C73-0EBF04D235B5}"/>
                  </a:ext>
                </a:extLst>
              </p:cNvPr>
              <p:cNvCxnSpPr>
                <a:cxnSpLocks/>
                <a:stCxn id="33" idx="1"/>
                <a:endCxn id="34" idx="1"/>
              </p:cNvCxnSpPr>
              <p:nvPr/>
            </p:nvCxnSpPr>
            <p:spPr>
              <a:xfrm rot="10800000" flipV="1">
                <a:off x="5926254" y="5410785"/>
                <a:ext cx="12700" cy="67883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p:grpSp>
      <p:grpSp>
        <p:nvGrpSpPr>
          <p:cNvPr id="15" name="Group 14">
            <a:extLst>
              <a:ext uri="{FF2B5EF4-FFF2-40B4-BE49-F238E27FC236}">
                <a16:creationId xmlns:a16="http://schemas.microsoft.com/office/drawing/2014/main" id="{474DF3EB-4824-BF4B-B2B3-7EDC1BBCECC7}"/>
              </a:ext>
            </a:extLst>
          </p:cNvPr>
          <p:cNvGrpSpPr/>
          <p:nvPr/>
        </p:nvGrpSpPr>
        <p:grpSpPr>
          <a:xfrm>
            <a:off x="475576" y="1178922"/>
            <a:ext cx="2386656" cy="5441576"/>
            <a:chOff x="2185344" y="871954"/>
            <a:chExt cx="2386656" cy="5441576"/>
          </a:xfrm>
        </p:grpSpPr>
        <p:pic>
          <p:nvPicPr>
            <p:cNvPr id="35" name="Picture 34">
              <a:extLst>
                <a:ext uri="{FF2B5EF4-FFF2-40B4-BE49-F238E27FC236}">
                  <a16:creationId xmlns:a16="http://schemas.microsoft.com/office/drawing/2014/main" id="{2AB81D5E-2C79-334D-8F58-03F89AF01E4F}"/>
                </a:ext>
              </a:extLst>
            </p:cNvPr>
            <p:cNvPicPr>
              <a:picLocks noChangeAspect="1"/>
            </p:cNvPicPr>
            <p:nvPr/>
          </p:nvPicPr>
          <p:blipFill>
            <a:blip r:embed="rId4"/>
            <a:stretch>
              <a:fillRect/>
            </a:stretch>
          </p:blipFill>
          <p:spPr>
            <a:xfrm>
              <a:off x="2185344" y="871954"/>
              <a:ext cx="2386656" cy="5441576"/>
            </a:xfrm>
            <a:prstGeom prst="rect">
              <a:avLst/>
            </a:prstGeom>
          </p:spPr>
        </p:pic>
        <p:grpSp>
          <p:nvGrpSpPr>
            <p:cNvPr id="36" name="Group 35">
              <a:extLst>
                <a:ext uri="{FF2B5EF4-FFF2-40B4-BE49-F238E27FC236}">
                  <a16:creationId xmlns:a16="http://schemas.microsoft.com/office/drawing/2014/main" id="{9BD2FC6B-029D-4340-8AF6-970950B84752}"/>
                </a:ext>
              </a:extLst>
            </p:cNvPr>
            <p:cNvGrpSpPr/>
            <p:nvPr/>
          </p:nvGrpSpPr>
          <p:grpSpPr>
            <a:xfrm>
              <a:off x="2607452" y="2100555"/>
              <a:ext cx="1640541" cy="3299012"/>
              <a:chOff x="6212541" y="1613647"/>
              <a:chExt cx="1640541" cy="3299012"/>
            </a:xfrm>
          </p:grpSpPr>
          <p:cxnSp>
            <p:nvCxnSpPr>
              <p:cNvPr id="37" name="Straight Connector 36">
                <a:extLst>
                  <a:ext uri="{FF2B5EF4-FFF2-40B4-BE49-F238E27FC236}">
                    <a16:creationId xmlns:a16="http://schemas.microsoft.com/office/drawing/2014/main" id="{4AC0C0C0-FBDD-B241-A52D-B5E275DCA543}"/>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57FFD8A-8E0D-194A-9030-66359847F780}"/>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F302F31-FF61-F847-BFF4-4AFA6B2EE127}"/>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D3293FD-0D43-4A4D-B8EA-960CB9ECFBF1}"/>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F2FCDAE1-7406-4C4C-8B9E-EC409F6BD4B5}"/>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BDE2150-0908-EB4F-811D-B18EB24A164D}"/>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45" name="TextBox 44">
            <a:extLst>
              <a:ext uri="{FF2B5EF4-FFF2-40B4-BE49-F238E27FC236}">
                <a16:creationId xmlns:a16="http://schemas.microsoft.com/office/drawing/2014/main" id="{3A2FB5F4-A928-7F4B-915E-5B2D42AEC68C}"/>
              </a:ext>
            </a:extLst>
          </p:cNvPr>
          <p:cNvSpPr txBox="1"/>
          <p:nvPr/>
        </p:nvSpPr>
        <p:spPr>
          <a:xfrm>
            <a:off x="717177" y="139648"/>
            <a:ext cx="3248197" cy="584775"/>
          </a:xfrm>
          <a:prstGeom prst="rect">
            <a:avLst/>
          </a:prstGeom>
          <a:noFill/>
        </p:spPr>
        <p:txBody>
          <a:bodyPr wrap="none" rtlCol="0">
            <a:spAutoFit/>
          </a:bodyPr>
          <a:lstStyle/>
          <a:p>
            <a:r>
              <a:rPr lang="en-US" altLang="zh-CN" sz="3200" dirty="0"/>
              <a:t>17.3</a:t>
            </a:r>
            <a:r>
              <a:rPr lang="zh-CN" altLang="en-US" sz="3200" dirty="0"/>
              <a:t> </a:t>
            </a:r>
            <a:r>
              <a:rPr lang="en-US" altLang="zh-CN" sz="3200" dirty="0"/>
              <a:t>Do</a:t>
            </a:r>
            <a:r>
              <a:rPr lang="zh-CN" altLang="en-US" sz="3200" dirty="0"/>
              <a:t> </a:t>
            </a:r>
            <a:r>
              <a:rPr lang="en-US" altLang="zh-CN" sz="3200" dirty="0"/>
              <a:t>both</a:t>
            </a:r>
            <a:r>
              <a:rPr lang="zh-CN" altLang="en-US" sz="3200" dirty="0"/>
              <a:t> </a:t>
            </a:r>
            <a:r>
              <a:rPr lang="en-US" altLang="zh-CN" sz="3200" dirty="0"/>
              <a:t>fast?</a:t>
            </a:r>
            <a:endParaRPr lang="en-US" sz="3200" dirty="0"/>
          </a:p>
        </p:txBody>
      </p:sp>
    </p:spTree>
    <p:extLst>
      <p:ext uri="{BB962C8B-B14F-4D97-AF65-F5344CB8AC3E}">
        <p14:creationId xmlns:p14="http://schemas.microsoft.com/office/powerpoint/2010/main" val="1930494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FA6A43-5DF0-2B4C-A0C8-FDC95A939F5E}"/>
              </a:ext>
            </a:extLst>
          </p:cNvPr>
          <p:cNvSpPr txBox="1"/>
          <p:nvPr/>
        </p:nvSpPr>
        <p:spPr>
          <a:xfrm>
            <a:off x="304203" y="2011247"/>
            <a:ext cx="2414251" cy="461665"/>
          </a:xfrm>
          <a:prstGeom prst="rect">
            <a:avLst/>
          </a:prstGeom>
          <a:noFill/>
        </p:spPr>
        <p:txBody>
          <a:bodyPr wrap="none" rtlCol="0">
            <a:spAutoFit/>
          </a:bodyPr>
          <a:lstStyle/>
          <a:p>
            <a:r>
              <a:rPr lang="en-US" sz="2400" b="1" dirty="0">
                <a:solidFill>
                  <a:srgbClr val="00B050"/>
                </a:solidFill>
              </a:rPr>
              <a:t>ADT (array vs list)</a:t>
            </a:r>
          </a:p>
        </p:txBody>
      </p:sp>
      <p:sp>
        <p:nvSpPr>
          <p:cNvPr id="5" name="TextBox 4">
            <a:extLst>
              <a:ext uri="{FF2B5EF4-FFF2-40B4-BE49-F238E27FC236}">
                <a16:creationId xmlns:a16="http://schemas.microsoft.com/office/drawing/2014/main" id="{A2C9E20E-3E69-B14C-9C6A-01133D22EE67}"/>
              </a:ext>
            </a:extLst>
          </p:cNvPr>
          <p:cNvSpPr txBox="1"/>
          <p:nvPr/>
        </p:nvSpPr>
        <p:spPr>
          <a:xfrm>
            <a:off x="2652808" y="2730944"/>
            <a:ext cx="1307024" cy="461665"/>
          </a:xfrm>
          <a:prstGeom prst="rect">
            <a:avLst/>
          </a:prstGeom>
          <a:noFill/>
        </p:spPr>
        <p:txBody>
          <a:bodyPr wrap="none" rtlCol="0">
            <a:spAutoFit/>
          </a:bodyPr>
          <a:lstStyle/>
          <a:p>
            <a:r>
              <a:rPr lang="en-US" sz="2400" b="1" dirty="0" err="1">
                <a:solidFill>
                  <a:srgbClr val="00B050"/>
                </a:solidFill>
              </a:rPr>
              <a:t>ArrayList</a:t>
            </a:r>
            <a:endParaRPr lang="en-US" sz="2400" b="1" dirty="0">
              <a:solidFill>
                <a:srgbClr val="00B050"/>
              </a:solidFill>
            </a:endParaRPr>
          </a:p>
        </p:txBody>
      </p:sp>
      <p:sp>
        <p:nvSpPr>
          <p:cNvPr id="6" name="TextBox 5">
            <a:extLst>
              <a:ext uri="{FF2B5EF4-FFF2-40B4-BE49-F238E27FC236}">
                <a16:creationId xmlns:a16="http://schemas.microsoft.com/office/drawing/2014/main" id="{D16D4935-5DFE-F447-A186-4E8BB59B7E3A}"/>
              </a:ext>
            </a:extLst>
          </p:cNvPr>
          <p:cNvSpPr txBox="1"/>
          <p:nvPr/>
        </p:nvSpPr>
        <p:spPr>
          <a:xfrm>
            <a:off x="7707645" y="3522248"/>
            <a:ext cx="1436355" cy="461665"/>
          </a:xfrm>
          <a:prstGeom prst="rect">
            <a:avLst/>
          </a:prstGeom>
          <a:noFill/>
        </p:spPr>
        <p:txBody>
          <a:bodyPr wrap="none" rtlCol="0">
            <a:spAutoFit/>
          </a:bodyPr>
          <a:lstStyle/>
          <a:p>
            <a:r>
              <a:rPr lang="en-US" sz="2400" b="1" dirty="0">
                <a:solidFill>
                  <a:schemeClr val="bg2">
                    <a:lumMod val="65000"/>
                  </a:schemeClr>
                </a:solidFill>
              </a:rPr>
              <a:t>Recursion</a:t>
            </a:r>
          </a:p>
        </p:txBody>
      </p:sp>
      <p:sp>
        <p:nvSpPr>
          <p:cNvPr id="7" name="TextBox 6">
            <a:extLst>
              <a:ext uri="{FF2B5EF4-FFF2-40B4-BE49-F238E27FC236}">
                <a16:creationId xmlns:a16="http://schemas.microsoft.com/office/drawing/2014/main" id="{C06FE1AF-55AA-CD4A-A3AC-C8E1E44A8F33}"/>
              </a:ext>
            </a:extLst>
          </p:cNvPr>
          <p:cNvSpPr txBox="1"/>
          <p:nvPr/>
        </p:nvSpPr>
        <p:spPr>
          <a:xfrm>
            <a:off x="353694" y="3686023"/>
            <a:ext cx="2185085" cy="461665"/>
          </a:xfrm>
          <a:prstGeom prst="rect">
            <a:avLst/>
          </a:prstGeom>
          <a:noFill/>
        </p:spPr>
        <p:txBody>
          <a:bodyPr wrap="none" rtlCol="0">
            <a:spAutoFit/>
          </a:bodyPr>
          <a:lstStyle/>
          <a:p>
            <a:r>
              <a:rPr lang="en-US" sz="2400" b="1" dirty="0">
                <a:solidFill>
                  <a:schemeClr val="bg2">
                    <a:lumMod val="65000"/>
                  </a:schemeClr>
                </a:solidFill>
              </a:rPr>
              <a:t>Search Problem</a:t>
            </a:r>
          </a:p>
        </p:txBody>
      </p:sp>
      <p:sp>
        <p:nvSpPr>
          <p:cNvPr id="8" name="Rectangle 7">
            <a:extLst>
              <a:ext uri="{FF2B5EF4-FFF2-40B4-BE49-F238E27FC236}">
                <a16:creationId xmlns:a16="http://schemas.microsoft.com/office/drawing/2014/main" id="{44AEE59E-8EEA-E84C-9DF4-3D402F2A157A}"/>
              </a:ext>
            </a:extLst>
          </p:cNvPr>
          <p:cNvSpPr/>
          <p:nvPr/>
        </p:nvSpPr>
        <p:spPr>
          <a:xfrm>
            <a:off x="2721626" y="4821251"/>
            <a:ext cx="2821734" cy="461665"/>
          </a:xfrm>
          <a:prstGeom prst="rect">
            <a:avLst/>
          </a:prstGeom>
        </p:spPr>
        <p:txBody>
          <a:bodyPr wrap="square">
            <a:spAutoFit/>
          </a:bodyPr>
          <a:lstStyle/>
          <a:p>
            <a:r>
              <a:rPr lang="en-US" sz="2400" b="1" dirty="0">
                <a:solidFill>
                  <a:schemeClr val="bg2">
                    <a:lumMod val="65000"/>
                  </a:schemeClr>
                </a:solidFill>
                <a:sym typeface="Wingdings" pitchFamily="2" charset="2"/>
              </a:rPr>
              <a:t>Binary tree</a:t>
            </a:r>
          </a:p>
        </p:txBody>
      </p:sp>
      <p:sp>
        <p:nvSpPr>
          <p:cNvPr id="9" name="TextBox 8">
            <a:extLst>
              <a:ext uri="{FF2B5EF4-FFF2-40B4-BE49-F238E27FC236}">
                <a16:creationId xmlns:a16="http://schemas.microsoft.com/office/drawing/2014/main" id="{A934140A-D184-224C-897D-15CC7D866B1B}"/>
              </a:ext>
            </a:extLst>
          </p:cNvPr>
          <p:cNvSpPr txBox="1"/>
          <p:nvPr/>
        </p:nvSpPr>
        <p:spPr>
          <a:xfrm>
            <a:off x="7707645" y="4054408"/>
            <a:ext cx="1098378" cy="461665"/>
          </a:xfrm>
          <a:prstGeom prst="rect">
            <a:avLst/>
          </a:prstGeom>
          <a:noFill/>
        </p:spPr>
        <p:txBody>
          <a:bodyPr wrap="none" rtlCol="0">
            <a:spAutoFit/>
          </a:bodyPr>
          <a:lstStyle/>
          <a:p>
            <a:r>
              <a:rPr lang="en-US" sz="2400" b="1" dirty="0">
                <a:solidFill>
                  <a:schemeClr val="bg2">
                    <a:lumMod val="65000"/>
                  </a:schemeClr>
                </a:solidFill>
              </a:rPr>
              <a:t>Sorting</a:t>
            </a:r>
          </a:p>
        </p:txBody>
      </p:sp>
      <p:sp>
        <p:nvSpPr>
          <p:cNvPr id="11" name="Rectangle 10">
            <a:extLst>
              <a:ext uri="{FF2B5EF4-FFF2-40B4-BE49-F238E27FC236}">
                <a16:creationId xmlns:a16="http://schemas.microsoft.com/office/drawing/2014/main" id="{31A68A56-AC4E-8E41-A5B5-AB887D32DFA8}"/>
              </a:ext>
            </a:extLst>
          </p:cNvPr>
          <p:cNvSpPr/>
          <p:nvPr/>
        </p:nvSpPr>
        <p:spPr>
          <a:xfrm>
            <a:off x="5739348" y="3592743"/>
            <a:ext cx="1569897" cy="461665"/>
          </a:xfrm>
          <a:prstGeom prst="rect">
            <a:avLst/>
          </a:prstGeom>
        </p:spPr>
        <p:txBody>
          <a:bodyPr wrap="square">
            <a:spAutoFit/>
          </a:bodyPr>
          <a:lstStyle/>
          <a:p>
            <a:r>
              <a:rPr lang="en-US" sz="2400" b="1" dirty="0">
                <a:solidFill>
                  <a:srgbClr val="FF0000"/>
                </a:solidFill>
                <a:sym typeface="Wingdings" pitchFamily="2" charset="2"/>
              </a:rPr>
              <a:t>Hash table</a:t>
            </a:r>
          </a:p>
        </p:txBody>
      </p:sp>
      <p:sp>
        <p:nvSpPr>
          <p:cNvPr id="12" name="TextBox 11">
            <a:extLst>
              <a:ext uri="{FF2B5EF4-FFF2-40B4-BE49-F238E27FC236}">
                <a16:creationId xmlns:a16="http://schemas.microsoft.com/office/drawing/2014/main" id="{634D30D5-98CE-D641-B1AB-76DB0FFDBBC8}"/>
              </a:ext>
            </a:extLst>
          </p:cNvPr>
          <p:cNvSpPr txBox="1"/>
          <p:nvPr/>
        </p:nvSpPr>
        <p:spPr>
          <a:xfrm>
            <a:off x="5735564" y="2681217"/>
            <a:ext cx="862929" cy="461665"/>
          </a:xfrm>
          <a:prstGeom prst="rect">
            <a:avLst/>
          </a:prstGeom>
          <a:noFill/>
        </p:spPr>
        <p:txBody>
          <a:bodyPr wrap="none" rtlCol="0">
            <a:spAutoFit/>
          </a:bodyPr>
          <a:lstStyle/>
          <a:p>
            <a:r>
              <a:rPr lang="en-US" sz="2400" b="1" dirty="0">
                <a:solidFill>
                  <a:srgbClr val="00B050"/>
                </a:solidFill>
              </a:rPr>
              <a:t>Stack</a:t>
            </a:r>
          </a:p>
        </p:txBody>
      </p:sp>
      <p:sp>
        <p:nvSpPr>
          <p:cNvPr id="13" name="TextBox 12">
            <a:extLst>
              <a:ext uri="{FF2B5EF4-FFF2-40B4-BE49-F238E27FC236}">
                <a16:creationId xmlns:a16="http://schemas.microsoft.com/office/drawing/2014/main" id="{88336BBE-A629-2843-AB0A-7DAD7B633A33}"/>
              </a:ext>
            </a:extLst>
          </p:cNvPr>
          <p:cNvSpPr txBox="1"/>
          <p:nvPr/>
        </p:nvSpPr>
        <p:spPr>
          <a:xfrm>
            <a:off x="5735564" y="3107968"/>
            <a:ext cx="1037463" cy="461665"/>
          </a:xfrm>
          <a:prstGeom prst="rect">
            <a:avLst/>
          </a:prstGeom>
          <a:noFill/>
        </p:spPr>
        <p:txBody>
          <a:bodyPr wrap="none" rtlCol="0">
            <a:spAutoFit/>
          </a:bodyPr>
          <a:lstStyle/>
          <a:p>
            <a:r>
              <a:rPr lang="en-US" sz="2400" b="1" dirty="0">
                <a:solidFill>
                  <a:srgbClr val="00B050"/>
                </a:solidFill>
              </a:rPr>
              <a:t>Queue</a:t>
            </a:r>
          </a:p>
        </p:txBody>
      </p:sp>
      <p:cxnSp>
        <p:nvCxnSpPr>
          <p:cNvPr id="14" name="Straight Arrow Connector 13">
            <a:extLst>
              <a:ext uri="{FF2B5EF4-FFF2-40B4-BE49-F238E27FC236}">
                <a16:creationId xmlns:a16="http://schemas.microsoft.com/office/drawing/2014/main" id="{36FAAAD1-BCAE-3A49-B650-EC21022A7E1F}"/>
              </a:ext>
            </a:extLst>
          </p:cNvPr>
          <p:cNvCxnSpPr>
            <a:cxnSpLocks/>
            <a:stCxn id="5" idx="3"/>
          </p:cNvCxnSpPr>
          <p:nvPr/>
        </p:nvCxnSpPr>
        <p:spPr>
          <a:xfrm>
            <a:off x="3959832" y="2961777"/>
            <a:ext cx="1642110" cy="0"/>
          </a:xfrm>
          <a:prstGeom prst="straightConnector1">
            <a:avLst/>
          </a:prstGeom>
          <a:ln>
            <a:solidFill>
              <a:schemeClr val="bg2">
                <a:lumMod val="50000"/>
              </a:schemeClr>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15" name="Elbow Connector 14">
            <a:extLst>
              <a:ext uri="{FF2B5EF4-FFF2-40B4-BE49-F238E27FC236}">
                <a16:creationId xmlns:a16="http://schemas.microsoft.com/office/drawing/2014/main" id="{3F25138E-E9D2-234D-AA24-B9E100D3DC9A}"/>
              </a:ext>
            </a:extLst>
          </p:cNvPr>
          <p:cNvCxnSpPr>
            <a:cxnSpLocks/>
          </p:cNvCxnSpPr>
          <p:nvPr/>
        </p:nvCxnSpPr>
        <p:spPr>
          <a:xfrm rot="16200000" flipH="1">
            <a:off x="1545438" y="2408061"/>
            <a:ext cx="488865" cy="1141479"/>
          </a:xfrm>
          <a:prstGeom prst="bentConnector2">
            <a:avLst/>
          </a:prstGeom>
          <a:ln>
            <a:solidFill>
              <a:schemeClr val="bg2">
                <a:lumMod val="50000"/>
              </a:schemeClr>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93EA22DF-8313-A142-BBC7-E6E0112DDE5D}"/>
              </a:ext>
            </a:extLst>
          </p:cNvPr>
          <p:cNvCxnSpPr>
            <a:cxnSpLocks/>
            <a:stCxn id="7" idx="2"/>
            <a:endCxn id="8" idx="1"/>
          </p:cNvCxnSpPr>
          <p:nvPr/>
        </p:nvCxnSpPr>
        <p:spPr>
          <a:xfrm rot="16200000" flipH="1">
            <a:off x="1631733" y="3962191"/>
            <a:ext cx="904396" cy="1275389"/>
          </a:xfrm>
          <a:prstGeom prst="bentConnector2">
            <a:avLst/>
          </a:prstGeom>
          <a:ln>
            <a:solidFill>
              <a:schemeClr val="bg2">
                <a:lumMod val="50000"/>
              </a:schemeClr>
            </a:solidFill>
            <a:tailEnd type="triangle" w="med" len="lg"/>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B463525-C98A-2247-84A4-252EBDC2EF9D}"/>
              </a:ext>
            </a:extLst>
          </p:cNvPr>
          <p:cNvSpPr txBox="1"/>
          <p:nvPr/>
        </p:nvSpPr>
        <p:spPr>
          <a:xfrm rot="1336269">
            <a:off x="6156729" y="2531459"/>
            <a:ext cx="1776064" cy="307777"/>
          </a:xfrm>
          <a:prstGeom prst="rect">
            <a:avLst/>
          </a:prstGeom>
          <a:noFill/>
        </p:spPr>
        <p:txBody>
          <a:bodyPr wrap="none" rtlCol="0">
            <a:spAutoFit/>
          </a:bodyPr>
          <a:lstStyle/>
          <a:p>
            <a:r>
              <a:rPr lang="en-US" sz="1400" i="1" dirty="0">
                <a:solidFill>
                  <a:schemeClr val="bg2">
                    <a:lumMod val="65000"/>
                  </a:schemeClr>
                </a:solidFill>
              </a:rPr>
              <a:t>One-dimensional ADT</a:t>
            </a:r>
          </a:p>
        </p:txBody>
      </p:sp>
      <p:sp>
        <p:nvSpPr>
          <p:cNvPr id="18" name="TextBox 17">
            <a:extLst>
              <a:ext uri="{FF2B5EF4-FFF2-40B4-BE49-F238E27FC236}">
                <a16:creationId xmlns:a16="http://schemas.microsoft.com/office/drawing/2014/main" id="{55F0CCD1-2B83-E042-ADB0-DDD3D93FC745}"/>
              </a:ext>
            </a:extLst>
          </p:cNvPr>
          <p:cNvSpPr txBox="1"/>
          <p:nvPr/>
        </p:nvSpPr>
        <p:spPr>
          <a:xfrm rot="1336269">
            <a:off x="4034999" y="4898194"/>
            <a:ext cx="1845057" cy="307777"/>
          </a:xfrm>
          <a:prstGeom prst="rect">
            <a:avLst/>
          </a:prstGeom>
          <a:noFill/>
        </p:spPr>
        <p:txBody>
          <a:bodyPr wrap="none" rtlCol="0">
            <a:spAutoFit/>
          </a:bodyPr>
          <a:lstStyle/>
          <a:p>
            <a:r>
              <a:rPr lang="en-US" sz="1400" i="1" dirty="0">
                <a:solidFill>
                  <a:schemeClr val="bg2">
                    <a:lumMod val="65000"/>
                  </a:schemeClr>
                </a:solidFill>
              </a:rPr>
              <a:t>multi-dimensional ADT</a:t>
            </a:r>
          </a:p>
        </p:txBody>
      </p:sp>
      <p:sp>
        <p:nvSpPr>
          <p:cNvPr id="10" name="Title 9">
            <a:extLst>
              <a:ext uri="{FF2B5EF4-FFF2-40B4-BE49-F238E27FC236}">
                <a16:creationId xmlns:a16="http://schemas.microsoft.com/office/drawing/2014/main" id="{E17D03EE-D039-57EE-B7E5-168EDC3D9834}"/>
              </a:ext>
            </a:extLst>
          </p:cNvPr>
          <p:cNvSpPr>
            <a:spLocks noGrp="1"/>
          </p:cNvSpPr>
          <p:nvPr>
            <p:ph type="title"/>
          </p:nvPr>
        </p:nvSpPr>
        <p:spPr/>
        <p:txBody>
          <a:bodyPr/>
          <a:lstStyle/>
          <a:p>
            <a:r>
              <a:rPr lang="en-US" dirty="0"/>
              <a:t>Where are we at now?</a:t>
            </a:r>
          </a:p>
        </p:txBody>
      </p:sp>
      <p:sp>
        <p:nvSpPr>
          <p:cNvPr id="19" name="TextBox 18">
            <a:extLst>
              <a:ext uri="{FF2B5EF4-FFF2-40B4-BE49-F238E27FC236}">
                <a16:creationId xmlns:a16="http://schemas.microsoft.com/office/drawing/2014/main" id="{C94BB1A3-DCC4-F078-84D0-4B24FBA9E742}"/>
              </a:ext>
            </a:extLst>
          </p:cNvPr>
          <p:cNvSpPr txBox="1"/>
          <p:nvPr/>
        </p:nvSpPr>
        <p:spPr>
          <a:xfrm>
            <a:off x="2655397" y="3161824"/>
            <a:ext cx="1447191" cy="461665"/>
          </a:xfrm>
          <a:prstGeom prst="rect">
            <a:avLst/>
          </a:prstGeom>
          <a:noFill/>
        </p:spPr>
        <p:txBody>
          <a:bodyPr wrap="none" rtlCol="0">
            <a:spAutoFit/>
          </a:bodyPr>
          <a:lstStyle/>
          <a:p>
            <a:r>
              <a:rPr lang="en-US" sz="2400" b="1" dirty="0">
                <a:solidFill>
                  <a:srgbClr val="00B050"/>
                </a:solidFill>
              </a:rPr>
              <a:t>LinkedList</a:t>
            </a:r>
          </a:p>
        </p:txBody>
      </p:sp>
    </p:spTree>
    <p:extLst>
      <p:ext uri="{BB962C8B-B14F-4D97-AF65-F5344CB8AC3E}">
        <p14:creationId xmlns:p14="http://schemas.microsoft.com/office/powerpoint/2010/main" val="4201321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83994" y="429638"/>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30980" y="1408303"/>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05093" y="2913410"/>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75136" y="2107411"/>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33416" y="5399100"/>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02463" y="4572558"/>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04684" y="3719410"/>
            <a:ext cx="1168321" cy="814284"/>
          </a:xfrm>
          <a:prstGeom prst="rect">
            <a:avLst/>
          </a:prstGeom>
        </p:spPr>
      </p:pic>
      <p:sp>
        <p:nvSpPr>
          <p:cNvPr id="28" name="Rectangle 27">
            <a:extLst>
              <a:ext uri="{FF2B5EF4-FFF2-40B4-BE49-F238E27FC236}">
                <a16:creationId xmlns:a16="http://schemas.microsoft.com/office/drawing/2014/main" id="{AB1B984A-351E-A641-8C09-BD85C00851BD}"/>
              </a:ext>
            </a:extLst>
          </p:cNvPr>
          <p:cNvSpPr/>
          <p:nvPr/>
        </p:nvSpPr>
        <p:spPr>
          <a:xfrm>
            <a:off x="7264592" y="6956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7264592" y="10561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7264592" y="14167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7264592" y="17773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7264592" y="21379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7264592" y="24984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7264592" y="28590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7264592" y="32196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7264592" y="39407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7264592" y="43013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7264592" y="46619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7264592" y="50225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7264592" y="53830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7264592" y="574366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47" name="Straight Arrow Connector 46">
            <a:extLst>
              <a:ext uri="{FF2B5EF4-FFF2-40B4-BE49-F238E27FC236}">
                <a16:creationId xmlns:a16="http://schemas.microsoft.com/office/drawing/2014/main" id="{032F3F09-D574-B647-84B8-8B3783C5105B}"/>
              </a:ext>
            </a:extLst>
          </p:cNvPr>
          <p:cNvCxnSpPr>
            <a:cxnSpLocks/>
            <a:stCxn id="16" idx="3"/>
          </p:cNvCxnSpPr>
          <p:nvPr/>
        </p:nvCxnSpPr>
        <p:spPr>
          <a:xfrm>
            <a:off x="3602552" y="2490979"/>
            <a:ext cx="467424" cy="42243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A7B6E1E2-8E4A-8A45-8D88-4AE213FF899F}"/>
              </a:ext>
            </a:extLst>
          </p:cNvPr>
          <p:cNvCxnSpPr>
            <a:cxnSpLocks/>
            <a:stCxn id="2050" idx="3"/>
            <a:endCxn id="31" idx="1"/>
          </p:cNvCxnSpPr>
          <p:nvPr/>
        </p:nvCxnSpPr>
        <p:spPr>
          <a:xfrm flipV="1">
            <a:off x="5872778" y="1958245"/>
            <a:ext cx="1391814" cy="1442914"/>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642C03CF-2347-F644-8B39-C607DFB295EE}"/>
              </a:ext>
            </a:extLst>
          </p:cNvPr>
          <p:cNvSpPr/>
          <p:nvPr/>
        </p:nvSpPr>
        <p:spPr>
          <a:xfrm>
            <a:off x="7264592" y="3580205"/>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pic>
        <p:nvPicPr>
          <p:cNvPr id="2050" name="Picture 2" descr="Science Week – Albert Einstein – Mr Brown's Class">
            <a:extLst>
              <a:ext uri="{FF2B5EF4-FFF2-40B4-BE49-F238E27FC236}">
                <a16:creationId xmlns:a16="http://schemas.microsoft.com/office/drawing/2014/main" id="{49406106-98FE-3C4E-9095-53F70AEE7F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5819" y="2239006"/>
            <a:ext cx="1696959" cy="2324306"/>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DEA013C8-409B-4F49-9F45-8D410BD44D2B}"/>
              </a:ext>
            </a:extLst>
          </p:cNvPr>
          <p:cNvCxnSpPr>
            <a:cxnSpLocks/>
            <a:stCxn id="18" idx="3"/>
          </p:cNvCxnSpPr>
          <p:nvPr/>
        </p:nvCxnSpPr>
        <p:spPr>
          <a:xfrm flipV="1">
            <a:off x="3575225" y="3996087"/>
            <a:ext cx="862143" cy="970309"/>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4C208A8-B9D3-604A-B27E-3E4F7F455F4C}"/>
              </a:ext>
            </a:extLst>
          </p:cNvPr>
          <p:cNvCxnSpPr>
            <a:cxnSpLocks/>
            <a:stCxn id="2050" idx="3"/>
            <a:endCxn id="41" idx="1"/>
          </p:cNvCxnSpPr>
          <p:nvPr/>
        </p:nvCxnSpPr>
        <p:spPr>
          <a:xfrm>
            <a:off x="5872778" y="3401159"/>
            <a:ext cx="1391814" cy="108111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828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mph" presetSubtype="2" fill="hold" nodeType="clickEffect">
                                  <p:stCondLst>
                                    <p:cond delay="0"/>
                                  </p:stCondLst>
                                  <p:childTnLst>
                                    <p:animClr clrSpc="rgb" dir="cw">
                                      <p:cBhvr>
                                        <p:cTn id="50" dur="500" fill="hold"/>
                                        <p:tgtEl>
                                          <p:spTgt spid="31"/>
                                        </p:tgtEl>
                                        <p:attrNameLst>
                                          <p:attrName>fillcolor</p:attrName>
                                        </p:attrNameLst>
                                      </p:cBhvr>
                                      <p:to>
                                        <a:srgbClr val="FFFC00"/>
                                      </p:to>
                                    </p:animClr>
                                    <p:set>
                                      <p:cBhvr>
                                        <p:cTn id="51" dur="500" fill="hold"/>
                                        <p:tgtEl>
                                          <p:spTgt spid="31"/>
                                        </p:tgtEl>
                                        <p:attrNameLst>
                                          <p:attrName>fill.type</p:attrName>
                                        </p:attrNameLst>
                                      </p:cBhvr>
                                      <p:to>
                                        <p:strVal val="solid"/>
                                      </p:to>
                                    </p:set>
                                    <p:set>
                                      <p:cBhvr>
                                        <p:cTn id="52" dur="500" fill="hold"/>
                                        <p:tgtEl>
                                          <p:spTgt spid="31"/>
                                        </p:tgtEl>
                                        <p:attrNameLst>
                                          <p:attrName>fill.on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47"/>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mph" presetSubtype="2" fill="hold" nodeType="clickEffect">
                                  <p:stCondLst>
                                    <p:cond delay="0"/>
                                  </p:stCondLst>
                                  <p:childTnLst>
                                    <p:animClr clrSpc="rgb" dir="cw">
                                      <p:cBhvr>
                                        <p:cTn id="68" dur="500" fill="hold"/>
                                        <p:tgtEl>
                                          <p:spTgt spid="41"/>
                                        </p:tgtEl>
                                        <p:attrNameLst>
                                          <p:attrName>fillcolor</p:attrName>
                                        </p:attrNameLst>
                                      </p:cBhvr>
                                      <p:to>
                                        <a:srgbClr val="FFFC00"/>
                                      </p:to>
                                    </p:animClr>
                                    <p:set>
                                      <p:cBhvr>
                                        <p:cTn id="69" dur="500" fill="hold"/>
                                        <p:tgtEl>
                                          <p:spTgt spid="41"/>
                                        </p:tgtEl>
                                        <p:attrNameLst>
                                          <p:attrName>fill.type</p:attrName>
                                        </p:attrNameLst>
                                      </p:cBhvr>
                                      <p:to>
                                        <p:strVal val="solid"/>
                                      </p:to>
                                    </p:set>
                                    <p:set>
                                      <p:cBhvr>
                                        <p:cTn id="70" dur="500" fill="hold"/>
                                        <p:tgtEl>
                                          <p:spTgt spid="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7" grpId="0" animBg="1"/>
      <p:bldP spid="38" grpId="0" animBg="1"/>
      <p:bldP spid="40" grpId="0" animBg="1"/>
      <p:bldP spid="41" grpId="0" animBg="1"/>
      <p:bldP spid="42" grpId="0" animBg="1"/>
      <p:bldP spid="43" grpId="0" animBg="1"/>
      <p:bldP spid="44" grpId="0" animBg="1"/>
      <p:bldP spid="45" grpId="0" animBg="1"/>
      <p:bldP spid="6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83994" y="429638"/>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30980" y="1408303"/>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05093" y="2913410"/>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75136" y="2107411"/>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33416" y="5399100"/>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02463" y="4572558"/>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04684" y="3719410"/>
            <a:ext cx="1168321" cy="814284"/>
          </a:xfrm>
          <a:prstGeom prst="rect">
            <a:avLst/>
          </a:prstGeom>
        </p:spPr>
      </p:pic>
      <p:sp>
        <p:nvSpPr>
          <p:cNvPr id="28" name="Rectangle 27">
            <a:extLst>
              <a:ext uri="{FF2B5EF4-FFF2-40B4-BE49-F238E27FC236}">
                <a16:creationId xmlns:a16="http://schemas.microsoft.com/office/drawing/2014/main" id="{AB1B984A-351E-A641-8C09-BD85C00851BD}"/>
              </a:ext>
            </a:extLst>
          </p:cNvPr>
          <p:cNvSpPr/>
          <p:nvPr/>
        </p:nvSpPr>
        <p:spPr>
          <a:xfrm>
            <a:off x="7264592" y="6956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7264592" y="10561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7264592" y="14167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7264592" y="17773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7264592" y="21379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7264592" y="24984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7264592" y="28590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7264592" y="32196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7264592" y="39407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7264592" y="43013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7264592" y="46619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7264592" y="50225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7264592" y="53830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7264592" y="574366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47" name="Straight Arrow Connector 46">
            <a:extLst>
              <a:ext uri="{FF2B5EF4-FFF2-40B4-BE49-F238E27FC236}">
                <a16:creationId xmlns:a16="http://schemas.microsoft.com/office/drawing/2014/main" id="{032F3F09-D574-B647-84B8-8B3783C5105B}"/>
              </a:ext>
            </a:extLst>
          </p:cNvPr>
          <p:cNvCxnSpPr>
            <a:cxnSpLocks/>
            <a:stCxn id="16" idx="3"/>
          </p:cNvCxnSpPr>
          <p:nvPr/>
        </p:nvCxnSpPr>
        <p:spPr>
          <a:xfrm>
            <a:off x="3602552" y="2490979"/>
            <a:ext cx="467424" cy="42243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A7B6E1E2-8E4A-8A45-8D88-4AE213FF899F}"/>
              </a:ext>
            </a:extLst>
          </p:cNvPr>
          <p:cNvCxnSpPr>
            <a:cxnSpLocks/>
            <a:stCxn id="2050" idx="3"/>
            <a:endCxn id="31" idx="1"/>
          </p:cNvCxnSpPr>
          <p:nvPr/>
        </p:nvCxnSpPr>
        <p:spPr>
          <a:xfrm flipV="1">
            <a:off x="5872778" y="1958245"/>
            <a:ext cx="1391814" cy="1442914"/>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642C03CF-2347-F644-8B39-C607DFB295EE}"/>
              </a:ext>
            </a:extLst>
          </p:cNvPr>
          <p:cNvSpPr/>
          <p:nvPr/>
        </p:nvSpPr>
        <p:spPr>
          <a:xfrm>
            <a:off x="7264592" y="3580205"/>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pic>
        <p:nvPicPr>
          <p:cNvPr id="2050" name="Picture 2" descr="Science Week – Albert Einstein – Mr Brown's Class">
            <a:extLst>
              <a:ext uri="{FF2B5EF4-FFF2-40B4-BE49-F238E27FC236}">
                <a16:creationId xmlns:a16="http://schemas.microsoft.com/office/drawing/2014/main" id="{49406106-98FE-3C4E-9095-53F70AEE7F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5819" y="2239006"/>
            <a:ext cx="1696959" cy="2324306"/>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DEA013C8-409B-4F49-9F45-8D410BD44D2B}"/>
              </a:ext>
            </a:extLst>
          </p:cNvPr>
          <p:cNvCxnSpPr>
            <a:cxnSpLocks/>
            <a:stCxn id="18" idx="3"/>
          </p:cNvCxnSpPr>
          <p:nvPr/>
        </p:nvCxnSpPr>
        <p:spPr>
          <a:xfrm flipV="1">
            <a:off x="3575225" y="3996087"/>
            <a:ext cx="862143" cy="970309"/>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4C208A8-B9D3-604A-B27E-3E4F7F455F4C}"/>
              </a:ext>
            </a:extLst>
          </p:cNvPr>
          <p:cNvCxnSpPr>
            <a:cxnSpLocks/>
            <a:stCxn id="2050" idx="3"/>
            <a:endCxn id="41" idx="1"/>
          </p:cNvCxnSpPr>
          <p:nvPr/>
        </p:nvCxnSpPr>
        <p:spPr>
          <a:xfrm>
            <a:off x="5872778" y="3401159"/>
            <a:ext cx="1391814" cy="108111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09720430-E2BC-7547-A719-A05257A5EB54}"/>
              </a:ext>
            </a:extLst>
          </p:cNvPr>
          <p:cNvSpPr/>
          <p:nvPr/>
        </p:nvSpPr>
        <p:spPr>
          <a:xfrm>
            <a:off x="4315139" y="2833935"/>
            <a:ext cx="1573145" cy="1081110"/>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accent4">
                    <a:lumMod val="50000"/>
                  </a:schemeClr>
                </a:solidFill>
              </a:rPr>
              <a:t>Hash</a:t>
            </a:r>
            <a:r>
              <a:rPr lang="zh-CN" altLang="en-US" dirty="0">
                <a:solidFill>
                  <a:schemeClr val="accent4">
                    <a:lumMod val="50000"/>
                  </a:schemeClr>
                </a:solidFill>
              </a:rPr>
              <a:t> </a:t>
            </a:r>
            <a:r>
              <a:rPr lang="en-US" altLang="zh-CN" dirty="0">
                <a:solidFill>
                  <a:schemeClr val="accent4">
                    <a:lumMod val="50000"/>
                  </a:schemeClr>
                </a:solidFill>
              </a:rPr>
              <a:t>Algorithm</a:t>
            </a:r>
            <a:endParaRPr lang="en-US" dirty="0">
              <a:solidFill>
                <a:schemeClr val="accent4">
                  <a:lumMod val="50000"/>
                </a:schemeClr>
              </a:solidFill>
            </a:endParaRPr>
          </a:p>
        </p:txBody>
      </p:sp>
    </p:spTree>
    <p:extLst>
      <p:ext uri="{BB962C8B-B14F-4D97-AF65-F5344CB8AC3E}">
        <p14:creationId xmlns:p14="http://schemas.microsoft.com/office/powerpoint/2010/main" val="135545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82CE56-314B-3D4F-828F-FD370CDC47B0}"/>
              </a:ext>
            </a:extLst>
          </p:cNvPr>
          <p:cNvSpPr>
            <a:spLocks noGrp="1"/>
          </p:cNvSpPr>
          <p:nvPr>
            <p:ph type="title"/>
          </p:nvPr>
        </p:nvSpPr>
        <p:spPr/>
        <p:txBody>
          <a:bodyPr/>
          <a:lstStyle/>
          <a:p>
            <a:r>
              <a:rPr lang="en-US" dirty="0"/>
              <a:t>“Where is orange juice?”</a:t>
            </a:r>
          </a:p>
        </p:txBody>
      </p:sp>
      <p:pic>
        <p:nvPicPr>
          <p:cNvPr id="1026" name="Picture 2" descr="313 Supermarket Aisles Photos - Free &amp; Royalty-Free Stock Photos from  Dreamstime">
            <a:extLst>
              <a:ext uri="{FF2B5EF4-FFF2-40B4-BE49-F238E27FC236}">
                <a16:creationId xmlns:a16="http://schemas.microsoft.com/office/drawing/2014/main" id="{D015567B-CB51-B041-8DFF-95A75A96B8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36" b="10947"/>
          <a:stretch/>
        </p:blipFill>
        <p:spPr bwMode="auto">
          <a:xfrm>
            <a:off x="2259106" y="2076114"/>
            <a:ext cx="6230470" cy="33206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466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344152" y="718396"/>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91138" y="1697061"/>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65251" y="3202168"/>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435294" y="2396169"/>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93574" y="5687858"/>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62621" y="4861316"/>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64842" y="4008168"/>
            <a:ext cx="1168321" cy="814284"/>
          </a:xfrm>
          <a:prstGeom prst="rect">
            <a:avLst/>
          </a:prstGeom>
        </p:spPr>
      </p:pic>
      <p:sp>
        <p:nvSpPr>
          <p:cNvPr id="20" name="TextBox 19">
            <a:extLst>
              <a:ext uri="{FF2B5EF4-FFF2-40B4-BE49-F238E27FC236}">
                <a16:creationId xmlns:a16="http://schemas.microsoft.com/office/drawing/2014/main" id="{76C23CAE-8CAE-CE47-9CFF-E26C54757FF1}"/>
              </a:ext>
            </a:extLst>
          </p:cNvPr>
          <p:cNvSpPr txBox="1"/>
          <p:nvPr/>
        </p:nvSpPr>
        <p:spPr>
          <a:xfrm>
            <a:off x="6535549" y="865130"/>
            <a:ext cx="418704" cy="646331"/>
          </a:xfrm>
          <a:prstGeom prst="rect">
            <a:avLst/>
          </a:prstGeom>
          <a:noFill/>
        </p:spPr>
        <p:txBody>
          <a:bodyPr wrap="none" rtlCol="0">
            <a:spAutoFit/>
          </a:bodyPr>
          <a:lstStyle/>
          <a:p>
            <a:r>
              <a:rPr lang="en-US" altLang="zh-CN" sz="3600" dirty="0"/>
              <a:t>0</a:t>
            </a:r>
            <a:endParaRPr lang="en-US" sz="3600" dirty="0"/>
          </a:p>
        </p:txBody>
      </p:sp>
      <p:sp>
        <p:nvSpPr>
          <p:cNvPr id="21" name="TextBox 20">
            <a:extLst>
              <a:ext uri="{FF2B5EF4-FFF2-40B4-BE49-F238E27FC236}">
                <a16:creationId xmlns:a16="http://schemas.microsoft.com/office/drawing/2014/main" id="{F9E8463A-E77B-FF49-A238-6DFA2A2F53B8}"/>
              </a:ext>
            </a:extLst>
          </p:cNvPr>
          <p:cNvSpPr txBox="1"/>
          <p:nvPr/>
        </p:nvSpPr>
        <p:spPr>
          <a:xfrm>
            <a:off x="6535549" y="1775768"/>
            <a:ext cx="418704" cy="646331"/>
          </a:xfrm>
          <a:prstGeom prst="rect">
            <a:avLst/>
          </a:prstGeom>
          <a:noFill/>
        </p:spPr>
        <p:txBody>
          <a:bodyPr wrap="none" rtlCol="0">
            <a:spAutoFit/>
          </a:bodyPr>
          <a:lstStyle/>
          <a:p>
            <a:r>
              <a:rPr lang="en-US" altLang="zh-CN" sz="3600" dirty="0"/>
              <a:t>3</a:t>
            </a:r>
            <a:endParaRPr lang="en-US" sz="3600" dirty="0"/>
          </a:p>
        </p:txBody>
      </p:sp>
      <p:sp>
        <p:nvSpPr>
          <p:cNvPr id="22" name="TextBox 21">
            <a:extLst>
              <a:ext uri="{FF2B5EF4-FFF2-40B4-BE49-F238E27FC236}">
                <a16:creationId xmlns:a16="http://schemas.microsoft.com/office/drawing/2014/main" id="{A8D48B69-E63A-EE46-8B3E-FFC70B341706}"/>
              </a:ext>
            </a:extLst>
          </p:cNvPr>
          <p:cNvSpPr txBox="1"/>
          <p:nvPr/>
        </p:nvSpPr>
        <p:spPr>
          <a:xfrm>
            <a:off x="6535549" y="2555837"/>
            <a:ext cx="418704" cy="646331"/>
          </a:xfrm>
          <a:prstGeom prst="rect">
            <a:avLst/>
          </a:prstGeom>
          <a:noFill/>
        </p:spPr>
        <p:txBody>
          <a:bodyPr wrap="none" rtlCol="0">
            <a:spAutoFit/>
          </a:bodyPr>
          <a:lstStyle/>
          <a:p>
            <a:r>
              <a:rPr lang="en-US" altLang="zh-CN" sz="3600" dirty="0"/>
              <a:t>6</a:t>
            </a:r>
            <a:endParaRPr lang="en-US" sz="3600" dirty="0"/>
          </a:p>
        </p:txBody>
      </p:sp>
      <p:grpSp>
        <p:nvGrpSpPr>
          <p:cNvPr id="47" name="Group 46">
            <a:extLst>
              <a:ext uri="{FF2B5EF4-FFF2-40B4-BE49-F238E27FC236}">
                <a16:creationId xmlns:a16="http://schemas.microsoft.com/office/drawing/2014/main" id="{A17BB076-A975-BC45-B69E-67CCA51335C1}"/>
              </a:ext>
            </a:extLst>
          </p:cNvPr>
          <p:cNvGrpSpPr/>
          <p:nvPr/>
        </p:nvGrpSpPr>
        <p:grpSpPr>
          <a:xfrm>
            <a:off x="6535549" y="3394724"/>
            <a:ext cx="652743" cy="3011216"/>
            <a:chOff x="6535549" y="3394724"/>
            <a:chExt cx="652743" cy="3011216"/>
          </a:xfrm>
        </p:grpSpPr>
        <p:sp>
          <p:nvSpPr>
            <p:cNvPr id="23" name="TextBox 22">
              <a:extLst>
                <a:ext uri="{FF2B5EF4-FFF2-40B4-BE49-F238E27FC236}">
                  <a16:creationId xmlns:a16="http://schemas.microsoft.com/office/drawing/2014/main" id="{06FBB4FD-A04C-B74A-8080-E5C123F27A0C}"/>
                </a:ext>
              </a:extLst>
            </p:cNvPr>
            <p:cNvSpPr txBox="1"/>
            <p:nvPr/>
          </p:nvSpPr>
          <p:spPr>
            <a:xfrm>
              <a:off x="6535549" y="3394724"/>
              <a:ext cx="418704" cy="646331"/>
            </a:xfrm>
            <a:prstGeom prst="rect">
              <a:avLst/>
            </a:prstGeom>
            <a:noFill/>
          </p:spPr>
          <p:txBody>
            <a:bodyPr wrap="none" rtlCol="0">
              <a:spAutoFit/>
            </a:bodyPr>
            <a:lstStyle/>
            <a:p>
              <a:r>
                <a:rPr lang="en-US" altLang="zh-CN" sz="3600" dirty="0"/>
                <a:t>7</a:t>
              </a:r>
              <a:endParaRPr lang="en-US" sz="3600" dirty="0"/>
            </a:p>
          </p:txBody>
        </p:sp>
        <p:sp>
          <p:nvSpPr>
            <p:cNvPr id="24" name="TextBox 23">
              <a:extLst>
                <a:ext uri="{FF2B5EF4-FFF2-40B4-BE49-F238E27FC236}">
                  <a16:creationId xmlns:a16="http://schemas.microsoft.com/office/drawing/2014/main" id="{1BD28B2A-8F55-9742-917D-17B30D418829}"/>
                </a:ext>
              </a:extLst>
            </p:cNvPr>
            <p:cNvSpPr txBox="1"/>
            <p:nvPr/>
          </p:nvSpPr>
          <p:spPr>
            <a:xfrm>
              <a:off x="6535549" y="4205011"/>
              <a:ext cx="418704" cy="646331"/>
            </a:xfrm>
            <a:prstGeom prst="rect">
              <a:avLst/>
            </a:prstGeom>
            <a:noFill/>
          </p:spPr>
          <p:txBody>
            <a:bodyPr wrap="none" rtlCol="0">
              <a:spAutoFit/>
            </a:bodyPr>
            <a:lstStyle/>
            <a:p>
              <a:r>
                <a:rPr lang="en-US" altLang="zh-CN" sz="3600" dirty="0"/>
                <a:t>9</a:t>
              </a:r>
              <a:endParaRPr lang="en-US" sz="3600" dirty="0"/>
            </a:p>
          </p:txBody>
        </p:sp>
        <p:sp>
          <p:nvSpPr>
            <p:cNvPr id="25" name="TextBox 24">
              <a:extLst>
                <a:ext uri="{FF2B5EF4-FFF2-40B4-BE49-F238E27FC236}">
                  <a16:creationId xmlns:a16="http://schemas.microsoft.com/office/drawing/2014/main" id="{B1D8FB05-32F2-6F41-A234-586E9F46E259}"/>
                </a:ext>
              </a:extLst>
            </p:cNvPr>
            <p:cNvSpPr txBox="1"/>
            <p:nvPr/>
          </p:nvSpPr>
          <p:spPr>
            <a:xfrm>
              <a:off x="6535549" y="5043898"/>
              <a:ext cx="652743" cy="646331"/>
            </a:xfrm>
            <a:prstGeom prst="rect">
              <a:avLst/>
            </a:prstGeom>
            <a:noFill/>
          </p:spPr>
          <p:txBody>
            <a:bodyPr wrap="none" rtlCol="0">
              <a:spAutoFit/>
            </a:bodyPr>
            <a:lstStyle/>
            <a:p>
              <a:r>
                <a:rPr lang="en-US" altLang="zh-CN" sz="3600" dirty="0"/>
                <a:t>12</a:t>
              </a:r>
              <a:endParaRPr lang="en-US" sz="3600" dirty="0"/>
            </a:p>
          </p:txBody>
        </p:sp>
        <p:sp>
          <p:nvSpPr>
            <p:cNvPr id="26" name="TextBox 25">
              <a:extLst>
                <a:ext uri="{FF2B5EF4-FFF2-40B4-BE49-F238E27FC236}">
                  <a16:creationId xmlns:a16="http://schemas.microsoft.com/office/drawing/2014/main" id="{84E2D439-5738-B94B-B8AB-77CFD2A74DB9}"/>
                </a:ext>
              </a:extLst>
            </p:cNvPr>
            <p:cNvSpPr txBox="1"/>
            <p:nvPr/>
          </p:nvSpPr>
          <p:spPr>
            <a:xfrm>
              <a:off x="6535549" y="5759609"/>
              <a:ext cx="652743" cy="646331"/>
            </a:xfrm>
            <a:prstGeom prst="rect">
              <a:avLst/>
            </a:prstGeom>
            <a:noFill/>
          </p:spPr>
          <p:txBody>
            <a:bodyPr wrap="none" rtlCol="0">
              <a:spAutoFit/>
            </a:bodyPr>
            <a:lstStyle/>
            <a:p>
              <a:r>
                <a:rPr lang="en-US" altLang="zh-CN" sz="3600" dirty="0"/>
                <a:t>13</a:t>
              </a:r>
              <a:endParaRPr lang="en-US" sz="3600" dirty="0"/>
            </a:p>
          </p:txBody>
        </p:sp>
      </p:grpSp>
      <p:grpSp>
        <p:nvGrpSpPr>
          <p:cNvPr id="37" name="Group 36">
            <a:extLst>
              <a:ext uri="{FF2B5EF4-FFF2-40B4-BE49-F238E27FC236}">
                <a16:creationId xmlns:a16="http://schemas.microsoft.com/office/drawing/2014/main" id="{9F567AB1-640A-2443-A47D-86612FE69907}"/>
              </a:ext>
            </a:extLst>
          </p:cNvPr>
          <p:cNvGrpSpPr/>
          <p:nvPr/>
        </p:nvGrpSpPr>
        <p:grpSpPr>
          <a:xfrm>
            <a:off x="3753852" y="865130"/>
            <a:ext cx="2661380" cy="646331"/>
            <a:chOff x="3753852" y="865130"/>
            <a:chExt cx="2661380" cy="646331"/>
          </a:xfrm>
        </p:grpSpPr>
        <p:sp>
          <p:nvSpPr>
            <p:cNvPr id="4" name="Rounded Rectangle 3">
              <a:extLst>
                <a:ext uri="{FF2B5EF4-FFF2-40B4-BE49-F238E27FC236}">
                  <a16:creationId xmlns:a16="http://schemas.microsoft.com/office/drawing/2014/main" id="{A2ECBDE2-870B-CF43-9371-57F95D765CAC}"/>
                </a:ext>
              </a:extLst>
            </p:cNvPr>
            <p:cNvSpPr/>
            <p:nvPr/>
          </p:nvSpPr>
          <p:spPr>
            <a:xfrm>
              <a:off x="4572000" y="865130"/>
              <a:ext cx="1130968" cy="646331"/>
            </a:xfrm>
            <a:prstGeom prst="roundRect">
              <a:avLst/>
            </a:prstGeom>
            <a:noFill/>
            <a:ln w="31750">
              <a:solidFill>
                <a:srgbClr val="00B0F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3FAE18D8-9DC9-644A-A5F5-777C35C7AFE3}"/>
                </a:ext>
              </a:extLst>
            </p:cNvPr>
            <p:cNvCxnSpPr>
              <a:stCxn id="13" idx="3"/>
              <a:endCxn id="4" idx="1"/>
            </p:cNvCxnSpPr>
            <p:nvPr/>
          </p:nvCxnSpPr>
          <p:spPr>
            <a:xfrm>
              <a:off x="3753852" y="1188296"/>
              <a:ext cx="818148"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0D1FA204-B8F9-AD45-8BA5-B6ED8840A83A}"/>
                </a:ext>
              </a:extLst>
            </p:cNvPr>
            <p:cNvCxnSpPr>
              <a:cxnSpLocks/>
              <a:stCxn id="4" idx="3"/>
            </p:cNvCxnSpPr>
            <p:nvPr/>
          </p:nvCxnSpPr>
          <p:spPr>
            <a:xfrm>
              <a:off x="5702968" y="1188296"/>
              <a:ext cx="712264"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87315875-7220-F44E-807F-35FBB2F4D151}"/>
              </a:ext>
            </a:extLst>
          </p:cNvPr>
          <p:cNvGrpSpPr/>
          <p:nvPr/>
        </p:nvGrpSpPr>
        <p:grpSpPr>
          <a:xfrm>
            <a:off x="3756817" y="1775767"/>
            <a:ext cx="2661380" cy="646331"/>
            <a:chOff x="3753852" y="865130"/>
            <a:chExt cx="2661380" cy="646331"/>
          </a:xfrm>
        </p:grpSpPr>
        <p:sp>
          <p:nvSpPr>
            <p:cNvPr id="39" name="Rounded Rectangle 38">
              <a:extLst>
                <a:ext uri="{FF2B5EF4-FFF2-40B4-BE49-F238E27FC236}">
                  <a16:creationId xmlns:a16="http://schemas.microsoft.com/office/drawing/2014/main" id="{64740FF5-C206-924C-AEA6-FEA322BF901A}"/>
                </a:ext>
              </a:extLst>
            </p:cNvPr>
            <p:cNvSpPr/>
            <p:nvPr/>
          </p:nvSpPr>
          <p:spPr>
            <a:xfrm>
              <a:off x="4572000" y="865130"/>
              <a:ext cx="1130968" cy="646331"/>
            </a:xfrm>
            <a:prstGeom prst="roundRect">
              <a:avLst/>
            </a:prstGeom>
            <a:noFill/>
            <a:ln w="31750">
              <a:solidFill>
                <a:srgbClr val="00B0F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2E32D99A-0116-574E-8778-E45E4DA6E019}"/>
                </a:ext>
              </a:extLst>
            </p:cNvPr>
            <p:cNvCxnSpPr>
              <a:endCxn id="39" idx="1"/>
            </p:cNvCxnSpPr>
            <p:nvPr/>
          </p:nvCxnSpPr>
          <p:spPr>
            <a:xfrm>
              <a:off x="3753852" y="1188296"/>
              <a:ext cx="818148"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652D5ABE-74C0-6F43-B3DB-94109450F2F7}"/>
                </a:ext>
              </a:extLst>
            </p:cNvPr>
            <p:cNvCxnSpPr>
              <a:cxnSpLocks/>
              <a:stCxn id="39" idx="3"/>
            </p:cNvCxnSpPr>
            <p:nvPr/>
          </p:nvCxnSpPr>
          <p:spPr>
            <a:xfrm>
              <a:off x="5702968" y="1188296"/>
              <a:ext cx="712264"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grpSp>
      <p:grpSp>
        <p:nvGrpSpPr>
          <p:cNvPr id="42" name="Group 41">
            <a:extLst>
              <a:ext uri="{FF2B5EF4-FFF2-40B4-BE49-F238E27FC236}">
                <a16:creationId xmlns:a16="http://schemas.microsoft.com/office/drawing/2014/main" id="{8C937837-CE4F-E540-8CED-7B2469DEC7CF}"/>
              </a:ext>
            </a:extLst>
          </p:cNvPr>
          <p:cNvGrpSpPr/>
          <p:nvPr/>
        </p:nvGrpSpPr>
        <p:grpSpPr>
          <a:xfrm>
            <a:off x="3753852" y="2536916"/>
            <a:ext cx="2661380" cy="646331"/>
            <a:chOff x="3753852" y="865130"/>
            <a:chExt cx="2661380" cy="646331"/>
          </a:xfrm>
        </p:grpSpPr>
        <p:sp>
          <p:nvSpPr>
            <p:cNvPr id="43" name="Rounded Rectangle 42">
              <a:extLst>
                <a:ext uri="{FF2B5EF4-FFF2-40B4-BE49-F238E27FC236}">
                  <a16:creationId xmlns:a16="http://schemas.microsoft.com/office/drawing/2014/main" id="{57F0F539-CB90-A443-9694-7D48B323EA58}"/>
                </a:ext>
              </a:extLst>
            </p:cNvPr>
            <p:cNvSpPr/>
            <p:nvPr/>
          </p:nvSpPr>
          <p:spPr>
            <a:xfrm>
              <a:off x="4572000" y="865130"/>
              <a:ext cx="1130968" cy="646331"/>
            </a:xfrm>
            <a:prstGeom prst="roundRect">
              <a:avLst/>
            </a:prstGeom>
            <a:noFill/>
            <a:ln w="31750">
              <a:solidFill>
                <a:srgbClr val="00B0F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4" name="Straight Arrow Connector 43">
              <a:extLst>
                <a:ext uri="{FF2B5EF4-FFF2-40B4-BE49-F238E27FC236}">
                  <a16:creationId xmlns:a16="http://schemas.microsoft.com/office/drawing/2014/main" id="{5BD1A06E-DBDE-4741-BAD3-9C3DE7C81DC7}"/>
                </a:ext>
              </a:extLst>
            </p:cNvPr>
            <p:cNvCxnSpPr>
              <a:endCxn id="43" idx="1"/>
            </p:cNvCxnSpPr>
            <p:nvPr/>
          </p:nvCxnSpPr>
          <p:spPr>
            <a:xfrm>
              <a:off x="3753852" y="1188296"/>
              <a:ext cx="818148"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896ECD99-6CD8-E149-A38B-B69E2E3EC129}"/>
                </a:ext>
              </a:extLst>
            </p:cNvPr>
            <p:cNvCxnSpPr>
              <a:cxnSpLocks/>
              <a:stCxn id="43" idx="3"/>
            </p:cNvCxnSpPr>
            <p:nvPr/>
          </p:nvCxnSpPr>
          <p:spPr>
            <a:xfrm>
              <a:off x="5702968" y="1188296"/>
              <a:ext cx="712264"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6851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83994" y="429638"/>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30980" y="1408303"/>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05093" y="2913410"/>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75136" y="2107411"/>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33416" y="5399100"/>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02463" y="4572558"/>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04684" y="3719410"/>
            <a:ext cx="1168321" cy="814284"/>
          </a:xfrm>
          <a:prstGeom prst="rect">
            <a:avLst/>
          </a:prstGeom>
        </p:spPr>
      </p:pic>
      <p:sp>
        <p:nvSpPr>
          <p:cNvPr id="20" name="TextBox 19">
            <a:extLst>
              <a:ext uri="{FF2B5EF4-FFF2-40B4-BE49-F238E27FC236}">
                <a16:creationId xmlns:a16="http://schemas.microsoft.com/office/drawing/2014/main" id="{76C23CAE-8CAE-CE47-9CFF-E26C54757FF1}"/>
              </a:ext>
            </a:extLst>
          </p:cNvPr>
          <p:cNvSpPr txBox="1"/>
          <p:nvPr/>
        </p:nvSpPr>
        <p:spPr>
          <a:xfrm>
            <a:off x="4362648" y="429638"/>
            <a:ext cx="418704" cy="646331"/>
          </a:xfrm>
          <a:prstGeom prst="rect">
            <a:avLst/>
          </a:prstGeom>
          <a:noFill/>
        </p:spPr>
        <p:txBody>
          <a:bodyPr wrap="none" rtlCol="0">
            <a:spAutoFit/>
          </a:bodyPr>
          <a:lstStyle/>
          <a:p>
            <a:r>
              <a:rPr lang="en-US" altLang="zh-CN" sz="3600" dirty="0"/>
              <a:t>0</a:t>
            </a:r>
            <a:endParaRPr lang="en-US" sz="3600" dirty="0"/>
          </a:p>
        </p:txBody>
      </p:sp>
      <p:sp>
        <p:nvSpPr>
          <p:cNvPr id="21" name="TextBox 20">
            <a:extLst>
              <a:ext uri="{FF2B5EF4-FFF2-40B4-BE49-F238E27FC236}">
                <a16:creationId xmlns:a16="http://schemas.microsoft.com/office/drawing/2014/main" id="{F9E8463A-E77B-FF49-A238-6DFA2A2F53B8}"/>
              </a:ext>
            </a:extLst>
          </p:cNvPr>
          <p:cNvSpPr txBox="1"/>
          <p:nvPr/>
        </p:nvSpPr>
        <p:spPr>
          <a:xfrm>
            <a:off x="4304931" y="1475313"/>
            <a:ext cx="418704" cy="646331"/>
          </a:xfrm>
          <a:prstGeom prst="rect">
            <a:avLst/>
          </a:prstGeom>
          <a:noFill/>
        </p:spPr>
        <p:txBody>
          <a:bodyPr wrap="none" rtlCol="0">
            <a:spAutoFit/>
          </a:bodyPr>
          <a:lstStyle/>
          <a:p>
            <a:r>
              <a:rPr lang="en-US" altLang="zh-CN" sz="3600" dirty="0"/>
              <a:t>3</a:t>
            </a:r>
            <a:endParaRPr lang="en-US" sz="3600" dirty="0"/>
          </a:p>
        </p:txBody>
      </p:sp>
      <p:sp>
        <p:nvSpPr>
          <p:cNvPr id="22" name="TextBox 21">
            <a:extLst>
              <a:ext uri="{FF2B5EF4-FFF2-40B4-BE49-F238E27FC236}">
                <a16:creationId xmlns:a16="http://schemas.microsoft.com/office/drawing/2014/main" id="{A8D48B69-E63A-EE46-8B3E-FFC70B341706}"/>
              </a:ext>
            </a:extLst>
          </p:cNvPr>
          <p:cNvSpPr txBox="1"/>
          <p:nvPr/>
        </p:nvSpPr>
        <p:spPr>
          <a:xfrm>
            <a:off x="4304931" y="2255382"/>
            <a:ext cx="418704" cy="646331"/>
          </a:xfrm>
          <a:prstGeom prst="rect">
            <a:avLst/>
          </a:prstGeom>
          <a:noFill/>
        </p:spPr>
        <p:txBody>
          <a:bodyPr wrap="none" rtlCol="0">
            <a:spAutoFit/>
          </a:bodyPr>
          <a:lstStyle/>
          <a:p>
            <a:r>
              <a:rPr lang="en-US" altLang="zh-CN" sz="3600" dirty="0"/>
              <a:t>6</a:t>
            </a:r>
            <a:endParaRPr lang="en-US" sz="3600" dirty="0"/>
          </a:p>
        </p:txBody>
      </p:sp>
      <p:sp>
        <p:nvSpPr>
          <p:cNvPr id="23" name="TextBox 22">
            <a:extLst>
              <a:ext uri="{FF2B5EF4-FFF2-40B4-BE49-F238E27FC236}">
                <a16:creationId xmlns:a16="http://schemas.microsoft.com/office/drawing/2014/main" id="{06FBB4FD-A04C-B74A-8080-E5C123F27A0C}"/>
              </a:ext>
            </a:extLst>
          </p:cNvPr>
          <p:cNvSpPr txBox="1"/>
          <p:nvPr/>
        </p:nvSpPr>
        <p:spPr>
          <a:xfrm>
            <a:off x="4304931" y="3094269"/>
            <a:ext cx="418704" cy="646331"/>
          </a:xfrm>
          <a:prstGeom prst="rect">
            <a:avLst/>
          </a:prstGeom>
          <a:noFill/>
        </p:spPr>
        <p:txBody>
          <a:bodyPr wrap="none" rtlCol="0">
            <a:spAutoFit/>
          </a:bodyPr>
          <a:lstStyle/>
          <a:p>
            <a:r>
              <a:rPr lang="en-US" altLang="zh-CN" sz="3600" dirty="0"/>
              <a:t>7</a:t>
            </a:r>
            <a:endParaRPr lang="en-US" sz="3600" dirty="0"/>
          </a:p>
        </p:txBody>
      </p:sp>
      <p:sp>
        <p:nvSpPr>
          <p:cNvPr id="24" name="TextBox 23">
            <a:extLst>
              <a:ext uri="{FF2B5EF4-FFF2-40B4-BE49-F238E27FC236}">
                <a16:creationId xmlns:a16="http://schemas.microsoft.com/office/drawing/2014/main" id="{1BD28B2A-8F55-9742-917D-17B30D418829}"/>
              </a:ext>
            </a:extLst>
          </p:cNvPr>
          <p:cNvSpPr txBox="1"/>
          <p:nvPr/>
        </p:nvSpPr>
        <p:spPr>
          <a:xfrm>
            <a:off x="4304931" y="3904556"/>
            <a:ext cx="418704" cy="646331"/>
          </a:xfrm>
          <a:prstGeom prst="rect">
            <a:avLst/>
          </a:prstGeom>
          <a:noFill/>
        </p:spPr>
        <p:txBody>
          <a:bodyPr wrap="none" rtlCol="0">
            <a:spAutoFit/>
          </a:bodyPr>
          <a:lstStyle/>
          <a:p>
            <a:r>
              <a:rPr lang="en-US" altLang="zh-CN" sz="3600" dirty="0"/>
              <a:t>9</a:t>
            </a:r>
            <a:endParaRPr lang="en-US" sz="3600" dirty="0"/>
          </a:p>
        </p:txBody>
      </p:sp>
      <p:sp>
        <p:nvSpPr>
          <p:cNvPr id="25" name="TextBox 24">
            <a:extLst>
              <a:ext uri="{FF2B5EF4-FFF2-40B4-BE49-F238E27FC236}">
                <a16:creationId xmlns:a16="http://schemas.microsoft.com/office/drawing/2014/main" id="{B1D8FB05-32F2-6F41-A234-586E9F46E259}"/>
              </a:ext>
            </a:extLst>
          </p:cNvPr>
          <p:cNvSpPr txBox="1"/>
          <p:nvPr/>
        </p:nvSpPr>
        <p:spPr>
          <a:xfrm>
            <a:off x="4304931" y="4743443"/>
            <a:ext cx="652743" cy="646331"/>
          </a:xfrm>
          <a:prstGeom prst="rect">
            <a:avLst/>
          </a:prstGeom>
          <a:noFill/>
        </p:spPr>
        <p:txBody>
          <a:bodyPr wrap="none" rtlCol="0">
            <a:spAutoFit/>
          </a:bodyPr>
          <a:lstStyle/>
          <a:p>
            <a:r>
              <a:rPr lang="en-US" altLang="zh-CN" sz="3600" dirty="0"/>
              <a:t>12</a:t>
            </a:r>
            <a:endParaRPr lang="en-US" sz="3600" dirty="0"/>
          </a:p>
        </p:txBody>
      </p:sp>
      <p:sp>
        <p:nvSpPr>
          <p:cNvPr id="26" name="TextBox 25">
            <a:extLst>
              <a:ext uri="{FF2B5EF4-FFF2-40B4-BE49-F238E27FC236}">
                <a16:creationId xmlns:a16="http://schemas.microsoft.com/office/drawing/2014/main" id="{84E2D439-5738-B94B-B8AB-77CFD2A74DB9}"/>
              </a:ext>
            </a:extLst>
          </p:cNvPr>
          <p:cNvSpPr txBox="1"/>
          <p:nvPr/>
        </p:nvSpPr>
        <p:spPr>
          <a:xfrm>
            <a:off x="4304931" y="5459154"/>
            <a:ext cx="652743" cy="646331"/>
          </a:xfrm>
          <a:prstGeom prst="rect">
            <a:avLst/>
          </a:prstGeom>
          <a:noFill/>
        </p:spPr>
        <p:txBody>
          <a:bodyPr wrap="none" rtlCol="0">
            <a:spAutoFit/>
          </a:bodyPr>
          <a:lstStyle/>
          <a:p>
            <a:r>
              <a:rPr lang="en-US" altLang="zh-CN" sz="3600" dirty="0"/>
              <a:t>13</a:t>
            </a:r>
            <a:endParaRPr lang="en-US" sz="3600" dirty="0"/>
          </a:p>
        </p:txBody>
      </p:sp>
      <p:sp>
        <p:nvSpPr>
          <p:cNvPr id="28" name="Rectangle 27">
            <a:extLst>
              <a:ext uri="{FF2B5EF4-FFF2-40B4-BE49-F238E27FC236}">
                <a16:creationId xmlns:a16="http://schemas.microsoft.com/office/drawing/2014/main" id="{AB1B984A-351E-A641-8C09-BD85C00851BD}"/>
              </a:ext>
            </a:extLst>
          </p:cNvPr>
          <p:cNvSpPr/>
          <p:nvPr/>
        </p:nvSpPr>
        <p:spPr>
          <a:xfrm>
            <a:off x="6145382" y="58539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6145382" y="94596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6145382" y="130654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6145382" y="166711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6145382" y="202769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6145382" y="238826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6145382" y="274884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6145382" y="310941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6145382" y="383056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6145382" y="419114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6145382" y="455171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6145382" y="491229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6145382" y="527286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6145382" y="563344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47" name="Straight Arrow Connector 46">
            <a:extLst>
              <a:ext uri="{FF2B5EF4-FFF2-40B4-BE49-F238E27FC236}">
                <a16:creationId xmlns:a16="http://schemas.microsoft.com/office/drawing/2014/main" id="{032F3F09-D574-B647-84B8-8B3783C5105B}"/>
              </a:ext>
            </a:extLst>
          </p:cNvPr>
          <p:cNvCxnSpPr>
            <a:cxnSpLocks/>
            <a:stCxn id="20" idx="3"/>
            <a:endCxn id="28" idx="1"/>
          </p:cNvCxnSpPr>
          <p:nvPr/>
        </p:nvCxnSpPr>
        <p:spPr>
          <a:xfrm>
            <a:off x="4781352" y="752804"/>
            <a:ext cx="1364030" cy="1350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A7B6E1E2-8E4A-8A45-8D88-4AE213FF899F}"/>
              </a:ext>
            </a:extLst>
          </p:cNvPr>
          <p:cNvCxnSpPr>
            <a:cxnSpLocks/>
            <a:stCxn id="21" idx="3"/>
            <a:endCxn id="31" idx="1"/>
          </p:cNvCxnSpPr>
          <p:nvPr/>
        </p:nvCxnSpPr>
        <p:spPr>
          <a:xfrm>
            <a:off x="4723635" y="1798479"/>
            <a:ext cx="1421747" cy="4955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519E0312-1E5C-EB46-88E1-379F55737E86}"/>
              </a:ext>
            </a:extLst>
          </p:cNvPr>
          <p:cNvCxnSpPr>
            <a:cxnSpLocks/>
            <a:stCxn id="22" idx="3"/>
            <a:endCxn id="37" idx="1"/>
          </p:cNvCxnSpPr>
          <p:nvPr/>
        </p:nvCxnSpPr>
        <p:spPr>
          <a:xfrm>
            <a:off x="4723635" y="2578548"/>
            <a:ext cx="1421747" cy="351206"/>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ECDC316D-7786-0549-8E59-F2FB48E82FEE}"/>
              </a:ext>
            </a:extLst>
          </p:cNvPr>
          <p:cNvCxnSpPr>
            <a:cxnSpLocks/>
            <a:stCxn id="23" idx="3"/>
            <a:endCxn id="38" idx="1"/>
          </p:cNvCxnSpPr>
          <p:nvPr/>
        </p:nvCxnSpPr>
        <p:spPr>
          <a:xfrm flipV="1">
            <a:off x="4723635" y="3290329"/>
            <a:ext cx="1421747" cy="127106"/>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642C03CF-2347-F644-8B39-C607DFB295EE}"/>
              </a:ext>
            </a:extLst>
          </p:cNvPr>
          <p:cNvSpPr/>
          <p:nvPr/>
        </p:nvSpPr>
        <p:spPr>
          <a:xfrm>
            <a:off x="6145382" y="346998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63" name="Straight Arrow Connector 62">
            <a:extLst>
              <a:ext uri="{FF2B5EF4-FFF2-40B4-BE49-F238E27FC236}">
                <a16:creationId xmlns:a16="http://schemas.microsoft.com/office/drawing/2014/main" id="{D6611A73-B2D3-4C4A-AC63-C10506ADEFEF}"/>
              </a:ext>
            </a:extLst>
          </p:cNvPr>
          <p:cNvCxnSpPr>
            <a:cxnSpLocks/>
            <a:stCxn id="24" idx="3"/>
            <a:endCxn id="40" idx="1"/>
          </p:cNvCxnSpPr>
          <p:nvPr/>
        </p:nvCxnSpPr>
        <p:spPr>
          <a:xfrm flipV="1">
            <a:off x="4723635" y="4011479"/>
            <a:ext cx="1421747" cy="216243"/>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33A5AE6E-4A15-F649-BACB-BFBA76AE0ED8}"/>
              </a:ext>
            </a:extLst>
          </p:cNvPr>
          <p:cNvCxnSpPr>
            <a:cxnSpLocks/>
            <a:stCxn id="25" idx="3"/>
            <a:endCxn id="43" idx="1"/>
          </p:cNvCxnSpPr>
          <p:nvPr/>
        </p:nvCxnSpPr>
        <p:spPr>
          <a:xfrm>
            <a:off x="4957674" y="5066609"/>
            <a:ext cx="1187708" cy="26595"/>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85DEC91A-EE89-DA43-BAC9-6F69844C8749}"/>
              </a:ext>
            </a:extLst>
          </p:cNvPr>
          <p:cNvCxnSpPr>
            <a:cxnSpLocks/>
            <a:stCxn id="26" idx="3"/>
            <a:endCxn id="44" idx="1"/>
          </p:cNvCxnSpPr>
          <p:nvPr/>
        </p:nvCxnSpPr>
        <p:spPr>
          <a:xfrm flipV="1">
            <a:off x="4957674" y="5453779"/>
            <a:ext cx="1187708" cy="32854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340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500" fill="hold"/>
                                        <p:tgtEl>
                                          <p:spTgt spid="47"/>
                                        </p:tgtEl>
                                        <p:attrNameLst>
                                          <p:attrName>fillcolor</p:attrName>
                                        </p:attrNameLst>
                                      </p:cBhvr>
                                      <p:to>
                                        <a:srgbClr val="FFFC00"/>
                                      </p:to>
                                    </p:animClr>
                                    <p:set>
                                      <p:cBhvr>
                                        <p:cTn id="31" dur="500" fill="hold"/>
                                        <p:tgtEl>
                                          <p:spTgt spid="47"/>
                                        </p:tgtEl>
                                        <p:attrNameLst>
                                          <p:attrName>fill.type</p:attrName>
                                        </p:attrNameLst>
                                      </p:cBhvr>
                                      <p:to>
                                        <p:strVal val="solid"/>
                                      </p:to>
                                    </p:set>
                                    <p:set>
                                      <p:cBhvr>
                                        <p:cTn id="32" dur="500" fill="hold"/>
                                        <p:tgtEl>
                                          <p:spTgt spid="47"/>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31"/>
                                        </p:tgtEl>
                                        <p:attrNameLst>
                                          <p:attrName>fillcolor</p:attrName>
                                        </p:attrNameLst>
                                      </p:cBhvr>
                                      <p:to>
                                        <a:srgbClr val="FFFC00"/>
                                      </p:to>
                                    </p:animClr>
                                    <p:set>
                                      <p:cBhvr>
                                        <p:cTn id="35" dur="500" fill="hold"/>
                                        <p:tgtEl>
                                          <p:spTgt spid="31"/>
                                        </p:tgtEl>
                                        <p:attrNameLst>
                                          <p:attrName>fill.type</p:attrName>
                                        </p:attrNameLst>
                                      </p:cBhvr>
                                      <p:to>
                                        <p:strVal val="solid"/>
                                      </p:to>
                                    </p:set>
                                    <p:set>
                                      <p:cBhvr>
                                        <p:cTn id="36" dur="500" fill="hold"/>
                                        <p:tgtEl>
                                          <p:spTgt spid="31"/>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500" fill="hold"/>
                                        <p:tgtEl>
                                          <p:spTgt spid="37"/>
                                        </p:tgtEl>
                                        <p:attrNameLst>
                                          <p:attrName>fillcolor</p:attrName>
                                        </p:attrNameLst>
                                      </p:cBhvr>
                                      <p:to>
                                        <a:srgbClr val="FFFC00"/>
                                      </p:to>
                                    </p:animClr>
                                    <p:set>
                                      <p:cBhvr>
                                        <p:cTn id="39" dur="500" fill="hold"/>
                                        <p:tgtEl>
                                          <p:spTgt spid="37"/>
                                        </p:tgtEl>
                                        <p:attrNameLst>
                                          <p:attrName>fill.type</p:attrName>
                                        </p:attrNameLst>
                                      </p:cBhvr>
                                      <p:to>
                                        <p:strVal val="solid"/>
                                      </p:to>
                                    </p:set>
                                    <p:set>
                                      <p:cBhvr>
                                        <p:cTn id="40" dur="500" fill="hold"/>
                                        <p:tgtEl>
                                          <p:spTgt spid="37"/>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500" fill="hold"/>
                                        <p:tgtEl>
                                          <p:spTgt spid="38"/>
                                        </p:tgtEl>
                                        <p:attrNameLst>
                                          <p:attrName>fillcolor</p:attrName>
                                        </p:attrNameLst>
                                      </p:cBhvr>
                                      <p:to>
                                        <a:srgbClr val="FFFC00"/>
                                      </p:to>
                                    </p:animClr>
                                    <p:set>
                                      <p:cBhvr>
                                        <p:cTn id="43" dur="500" fill="hold"/>
                                        <p:tgtEl>
                                          <p:spTgt spid="38"/>
                                        </p:tgtEl>
                                        <p:attrNameLst>
                                          <p:attrName>fill.type</p:attrName>
                                        </p:attrNameLst>
                                      </p:cBhvr>
                                      <p:to>
                                        <p:strVal val="solid"/>
                                      </p:to>
                                    </p:set>
                                    <p:set>
                                      <p:cBhvr>
                                        <p:cTn id="44" dur="500" fill="hold"/>
                                        <p:tgtEl>
                                          <p:spTgt spid="38"/>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500" fill="hold"/>
                                        <p:tgtEl>
                                          <p:spTgt spid="40"/>
                                        </p:tgtEl>
                                        <p:attrNameLst>
                                          <p:attrName>fillcolor</p:attrName>
                                        </p:attrNameLst>
                                      </p:cBhvr>
                                      <p:to>
                                        <a:srgbClr val="FFFC00"/>
                                      </p:to>
                                    </p:animClr>
                                    <p:set>
                                      <p:cBhvr>
                                        <p:cTn id="47" dur="500" fill="hold"/>
                                        <p:tgtEl>
                                          <p:spTgt spid="40"/>
                                        </p:tgtEl>
                                        <p:attrNameLst>
                                          <p:attrName>fill.type</p:attrName>
                                        </p:attrNameLst>
                                      </p:cBhvr>
                                      <p:to>
                                        <p:strVal val="solid"/>
                                      </p:to>
                                    </p:set>
                                    <p:set>
                                      <p:cBhvr>
                                        <p:cTn id="48" dur="500" fill="hold"/>
                                        <p:tgtEl>
                                          <p:spTgt spid="40"/>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43"/>
                                        </p:tgtEl>
                                        <p:attrNameLst>
                                          <p:attrName>fillcolor</p:attrName>
                                        </p:attrNameLst>
                                      </p:cBhvr>
                                      <p:to>
                                        <a:srgbClr val="FFFC00"/>
                                      </p:to>
                                    </p:animClr>
                                    <p:set>
                                      <p:cBhvr>
                                        <p:cTn id="51" dur="500" fill="hold"/>
                                        <p:tgtEl>
                                          <p:spTgt spid="43"/>
                                        </p:tgtEl>
                                        <p:attrNameLst>
                                          <p:attrName>fill.type</p:attrName>
                                        </p:attrNameLst>
                                      </p:cBhvr>
                                      <p:to>
                                        <p:strVal val="solid"/>
                                      </p:to>
                                    </p:set>
                                    <p:set>
                                      <p:cBhvr>
                                        <p:cTn id="52" dur="500" fill="hold"/>
                                        <p:tgtEl>
                                          <p:spTgt spid="43"/>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44"/>
                                        </p:tgtEl>
                                        <p:attrNameLst>
                                          <p:attrName>fillcolor</p:attrName>
                                        </p:attrNameLst>
                                      </p:cBhvr>
                                      <p:to>
                                        <a:srgbClr val="FFFC00"/>
                                      </p:to>
                                    </p:animClr>
                                    <p:set>
                                      <p:cBhvr>
                                        <p:cTn id="55" dur="500" fill="hold"/>
                                        <p:tgtEl>
                                          <p:spTgt spid="44"/>
                                        </p:tgtEl>
                                        <p:attrNameLst>
                                          <p:attrName>fill.type</p:attrName>
                                        </p:attrNameLst>
                                      </p:cBhvr>
                                      <p:to>
                                        <p:strVal val="solid"/>
                                      </p:to>
                                    </p:set>
                                    <p:set>
                                      <p:cBhvr>
                                        <p:cTn id="56" dur="500" fill="hold"/>
                                        <p:tgtEl>
                                          <p:spTgt spid="44"/>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500" fill="hold"/>
                                        <p:tgtEl>
                                          <p:spTgt spid="28"/>
                                        </p:tgtEl>
                                        <p:attrNameLst>
                                          <p:attrName>fillcolor</p:attrName>
                                        </p:attrNameLst>
                                      </p:cBhvr>
                                      <p:to>
                                        <a:srgbClr val="FFFC00"/>
                                      </p:to>
                                    </p:animClr>
                                    <p:set>
                                      <p:cBhvr>
                                        <p:cTn id="59" dur="500" fill="hold"/>
                                        <p:tgtEl>
                                          <p:spTgt spid="28"/>
                                        </p:tgtEl>
                                        <p:attrNameLst>
                                          <p:attrName>fill.type</p:attrName>
                                        </p:attrNameLst>
                                      </p:cBhvr>
                                      <p:to>
                                        <p:strVal val="solid"/>
                                      </p:to>
                                    </p:set>
                                    <p:set>
                                      <p:cBhvr>
                                        <p:cTn id="60" dur="500" fill="hold"/>
                                        <p:tgtEl>
                                          <p:spTgt spid="2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96026" y="140880"/>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43012" y="1119545"/>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17125" y="2624652"/>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87168" y="1818653"/>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45448" y="5110342"/>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14495" y="4283800"/>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16716" y="3430652"/>
            <a:ext cx="1168321" cy="814284"/>
          </a:xfrm>
          <a:prstGeom prst="rect">
            <a:avLst/>
          </a:prstGeom>
        </p:spPr>
      </p:pic>
      <p:sp>
        <p:nvSpPr>
          <p:cNvPr id="20" name="TextBox 19">
            <a:extLst>
              <a:ext uri="{FF2B5EF4-FFF2-40B4-BE49-F238E27FC236}">
                <a16:creationId xmlns:a16="http://schemas.microsoft.com/office/drawing/2014/main" id="{76C23CAE-8CAE-CE47-9CFF-E26C54757FF1}"/>
              </a:ext>
            </a:extLst>
          </p:cNvPr>
          <p:cNvSpPr txBox="1"/>
          <p:nvPr/>
        </p:nvSpPr>
        <p:spPr>
          <a:xfrm>
            <a:off x="4309640" y="294501"/>
            <a:ext cx="418704" cy="646331"/>
          </a:xfrm>
          <a:prstGeom prst="rect">
            <a:avLst/>
          </a:prstGeom>
          <a:noFill/>
        </p:spPr>
        <p:txBody>
          <a:bodyPr wrap="none" rtlCol="0">
            <a:spAutoFit/>
          </a:bodyPr>
          <a:lstStyle/>
          <a:p>
            <a:r>
              <a:rPr lang="en-US" altLang="zh-CN" sz="3600" dirty="0"/>
              <a:t>0</a:t>
            </a:r>
            <a:endParaRPr lang="en-US" sz="3600" dirty="0"/>
          </a:p>
        </p:txBody>
      </p:sp>
      <p:sp>
        <p:nvSpPr>
          <p:cNvPr id="21" name="TextBox 20">
            <a:extLst>
              <a:ext uri="{FF2B5EF4-FFF2-40B4-BE49-F238E27FC236}">
                <a16:creationId xmlns:a16="http://schemas.microsoft.com/office/drawing/2014/main" id="{F9E8463A-E77B-FF49-A238-6DFA2A2F53B8}"/>
              </a:ext>
            </a:extLst>
          </p:cNvPr>
          <p:cNvSpPr txBox="1"/>
          <p:nvPr/>
        </p:nvSpPr>
        <p:spPr>
          <a:xfrm>
            <a:off x="4309640" y="1126501"/>
            <a:ext cx="418704" cy="646331"/>
          </a:xfrm>
          <a:prstGeom prst="rect">
            <a:avLst/>
          </a:prstGeom>
          <a:noFill/>
        </p:spPr>
        <p:txBody>
          <a:bodyPr wrap="none" rtlCol="0">
            <a:spAutoFit/>
          </a:bodyPr>
          <a:lstStyle/>
          <a:p>
            <a:r>
              <a:rPr lang="en-US" altLang="zh-CN" sz="3600" dirty="0"/>
              <a:t>3</a:t>
            </a:r>
            <a:endParaRPr lang="en-US" sz="3600" dirty="0"/>
          </a:p>
        </p:txBody>
      </p:sp>
      <p:sp>
        <p:nvSpPr>
          <p:cNvPr id="22" name="TextBox 21">
            <a:extLst>
              <a:ext uri="{FF2B5EF4-FFF2-40B4-BE49-F238E27FC236}">
                <a16:creationId xmlns:a16="http://schemas.microsoft.com/office/drawing/2014/main" id="{A8D48B69-E63A-EE46-8B3E-FFC70B341706}"/>
              </a:ext>
            </a:extLst>
          </p:cNvPr>
          <p:cNvSpPr txBox="1"/>
          <p:nvPr/>
        </p:nvSpPr>
        <p:spPr>
          <a:xfrm>
            <a:off x="4309640" y="1906570"/>
            <a:ext cx="418704" cy="646331"/>
          </a:xfrm>
          <a:prstGeom prst="rect">
            <a:avLst/>
          </a:prstGeom>
          <a:noFill/>
        </p:spPr>
        <p:txBody>
          <a:bodyPr wrap="none" rtlCol="0">
            <a:spAutoFit/>
          </a:bodyPr>
          <a:lstStyle/>
          <a:p>
            <a:r>
              <a:rPr lang="en-US" altLang="zh-CN" sz="3600" dirty="0"/>
              <a:t>6</a:t>
            </a:r>
            <a:endParaRPr lang="en-US" sz="3600" dirty="0"/>
          </a:p>
        </p:txBody>
      </p:sp>
      <p:sp>
        <p:nvSpPr>
          <p:cNvPr id="23" name="TextBox 22">
            <a:extLst>
              <a:ext uri="{FF2B5EF4-FFF2-40B4-BE49-F238E27FC236}">
                <a16:creationId xmlns:a16="http://schemas.microsoft.com/office/drawing/2014/main" id="{06FBB4FD-A04C-B74A-8080-E5C123F27A0C}"/>
              </a:ext>
            </a:extLst>
          </p:cNvPr>
          <p:cNvSpPr txBox="1"/>
          <p:nvPr/>
        </p:nvSpPr>
        <p:spPr>
          <a:xfrm>
            <a:off x="4309640" y="2745457"/>
            <a:ext cx="418704" cy="646331"/>
          </a:xfrm>
          <a:prstGeom prst="rect">
            <a:avLst/>
          </a:prstGeom>
          <a:noFill/>
        </p:spPr>
        <p:txBody>
          <a:bodyPr wrap="none" rtlCol="0">
            <a:spAutoFit/>
          </a:bodyPr>
          <a:lstStyle/>
          <a:p>
            <a:r>
              <a:rPr lang="en-US" altLang="zh-CN" sz="3600" dirty="0"/>
              <a:t>7</a:t>
            </a:r>
            <a:endParaRPr lang="en-US" sz="3600" dirty="0"/>
          </a:p>
        </p:txBody>
      </p:sp>
      <p:sp>
        <p:nvSpPr>
          <p:cNvPr id="24" name="TextBox 23">
            <a:extLst>
              <a:ext uri="{FF2B5EF4-FFF2-40B4-BE49-F238E27FC236}">
                <a16:creationId xmlns:a16="http://schemas.microsoft.com/office/drawing/2014/main" id="{1BD28B2A-8F55-9742-917D-17B30D418829}"/>
              </a:ext>
            </a:extLst>
          </p:cNvPr>
          <p:cNvSpPr txBox="1"/>
          <p:nvPr/>
        </p:nvSpPr>
        <p:spPr>
          <a:xfrm>
            <a:off x="4309640" y="3555744"/>
            <a:ext cx="418704" cy="646331"/>
          </a:xfrm>
          <a:prstGeom prst="rect">
            <a:avLst/>
          </a:prstGeom>
          <a:noFill/>
        </p:spPr>
        <p:txBody>
          <a:bodyPr wrap="none" rtlCol="0">
            <a:spAutoFit/>
          </a:bodyPr>
          <a:lstStyle/>
          <a:p>
            <a:r>
              <a:rPr lang="en-US" altLang="zh-CN" sz="3600" dirty="0"/>
              <a:t>9</a:t>
            </a:r>
            <a:endParaRPr lang="en-US" sz="3600" dirty="0"/>
          </a:p>
        </p:txBody>
      </p:sp>
      <p:sp>
        <p:nvSpPr>
          <p:cNvPr id="25" name="TextBox 24">
            <a:extLst>
              <a:ext uri="{FF2B5EF4-FFF2-40B4-BE49-F238E27FC236}">
                <a16:creationId xmlns:a16="http://schemas.microsoft.com/office/drawing/2014/main" id="{B1D8FB05-32F2-6F41-A234-586E9F46E259}"/>
              </a:ext>
            </a:extLst>
          </p:cNvPr>
          <p:cNvSpPr txBox="1"/>
          <p:nvPr/>
        </p:nvSpPr>
        <p:spPr>
          <a:xfrm>
            <a:off x="4309640" y="4394631"/>
            <a:ext cx="652743" cy="646331"/>
          </a:xfrm>
          <a:prstGeom prst="rect">
            <a:avLst/>
          </a:prstGeom>
          <a:noFill/>
        </p:spPr>
        <p:txBody>
          <a:bodyPr wrap="none" rtlCol="0">
            <a:spAutoFit/>
          </a:bodyPr>
          <a:lstStyle/>
          <a:p>
            <a:r>
              <a:rPr lang="en-US" altLang="zh-CN" sz="3600" dirty="0"/>
              <a:t>12</a:t>
            </a:r>
            <a:endParaRPr lang="en-US" sz="3600" dirty="0"/>
          </a:p>
        </p:txBody>
      </p:sp>
      <p:sp>
        <p:nvSpPr>
          <p:cNvPr id="26" name="TextBox 25">
            <a:extLst>
              <a:ext uri="{FF2B5EF4-FFF2-40B4-BE49-F238E27FC236}">
                <a16:creationId xmlns:a16="http://schemas.microsoft.com/office/drawing/2014/main" id="{84E2D439-5738-B94B-B8AB-77CFD2A74DB9}"/>
              </a:ext>
            </a:extLst>
          </p:cNvPr>
          <p:cNvSpPr txBox="1"/>
          <p:nvPr/>
        </p:nvSpPr>
        <p:spPr>
          <a:xfrm>
            <a:off x="4309640" y="5110342"/>
            <a:ext cx="652743" cy="646331"/>
          </a:xfrm>
          <a:prstGeom prst="rect">
            <a:avLst/>
          </a:prstGeom>
          <a:noFill/>
        </p:spPr>
        <p:txBody>
          <a:bodyPr wrap="none" rtlCol="0">
            <a:spAutoFit/>
          </a:bodyPr>
          <a:lstStyle/>
          <a:p>
            <a:r>
              <a:rPr lang="en-US" altLang="zh-CN" sz="3600" dirty="0"/>
              <a:t>13</a:t>
            </a:r>
            <a:endParaRPr lang="en-US" sz="3600" dirty="0"/>
          </a:p>
        </p:txBody>
      </p:sp>
      <p:sp>
        <p:nvSpPr>
          <p:cNvPr id="28" name="Rectangle 27">
            <a:extLst>
              <a:ext uri="{FF2B5EF4-FFF2-40B4-BE49-F238E27FC236}">
                <a16:creationId xmlns:a16="http://schemas.microsoft.com/office/drawing/2014/main" id="{AB1B984A-351E-A641-8C09-BD85C00851BD}"/>
              </a:ext>
            </a:extLst>
          </p:cNvPr>
          <p:cNvSpPr/>
          <p:nvPr/>
        </p:nvSpPr>
        <p:spPr>
          <a:xfrm>
            <a:off x="6242840" y="76167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6242840" y="112224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6242840" y="148282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6242840" y="184339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6242840" y="220397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6242840" y="256454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6242840" y="292512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6242840" y="328569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6242840" y="400684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6242840" y="436742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6242840" y="472799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6242840" y="508857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6242840" y="544914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6242840" y="5809725"/>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2" name="Rectangle 61">
            <a:extLst>
              <a:ext uri="{FF2B5EF4-FFF2-40B4-BE49-F238E27FC236}">
                <a16:creationId xmlns:a16="http://schemas.microsoft.com/office/drawing/2014/main" id="{642C03CF-2347-F644-8B39-C607DFB295EE}"/>
              </a:ext>
            </a:extLst>
          </p:cNvPr>
          <p:cNvSpPr/>
          <p:nvPr/>
        </p:nvSpPr>
        <p:spPr>
          <a:xfrm>
            <a:off x="6242840" y="364626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39" name="Straight Arrow Connector 38">
            <a:extLst>
              <a:ext uri="{FF2B5EF4-FFF2-40B4-BE49-F238E27FC236}">
                <a16:creationId xmlns:a16="http://schemas.microsoft.com/office/drawing/2014/main" id="{0CFA3F2E-601D-6D4F-875C-09BD20A14EC2}"/>
              </a:ext>
            </a:extLst>
          </p:cNvPr>
          <p:cNvCxnSpPr>
            <a:cxnSpLocks/>
            <a:stCxn id="16" idx="3"/>
            <a:endCxn id="22" idx="1"/>
          </p:cNvCxnSpPr>
          <p:nvPr/>
        </p:nvCxnSpPr>
        <p:spPr>
          <a:xfrm>
            <a:off x="3614584" y="2202221"/>
            <a:ext cx="695056" cy="27515"/>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B509770-4B06-204B-8843-A116E2F1AD75}"/>
              </a:ext>
            </a:extLst>
          </p:cNvPr>
          <p:cNvCxnSpPr>
            <a:cxnSpLocks/>
            <a:stCxn id="22" idx="3"/>
            <a:endCxn id="37" idx="1"/>
          </p:cNvCxnSpPr>
          <p:nvPr/>
        </p:nvCxnSpPr>
        <p:spPr>
          <a:xfrm>
            <a:off x="4728344" y="2229736"/>
            <a:ext cx="1514496" cy="876296"/>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62F434EC-DB06-394B-AEDD-5FDB985A4654}"/>
              </a:ext>
            </a:extLst>
          </p:cNvPr>
          <p:cNvPicPr>
            <a:picLocks noChangeAspect="1"/>
          </p:cNvPicPr>
          <p:nvPr/>
        </p:nvPicPr>
        <p:blipFill>
          <a:blip r:embed="rId9"/>
          <a:stretch>
            <a:fillRect/>
          </a:stretch>
        </p:blipFill>
        <p:spPr>
          <a:xfrm>
            <a:off x="2349304" y="5963488"/>
            <a:ext cx="1356422" cy="832891"/>
          </a:xfrm>
          <a:prstGeom prst="rect">
            <a:avLst/>
          </a:prstGeom>
        </p:spPr>
      </p:pic>
      <p:sp>
        <p:nvSpPr>
          <p:cNvPr id="48" name="TextBox 47">
            <a:extLst>
              <a:ext uri="{FF2B5EF4-FFF2-40B4-BE49-F238E27FC236}">
                <a16:creationId xmlns:a16="http://schemas.microsoft.com/office/drawing/2014/main" id="{B83317BD-3284-E249-9610-D91E8B3BEBC1}"/>
              </a:ext>
            </a:extLst>
          </p:cNvPr>
          <p:cNvSpPr txBox="1"/>
          <p:nvPr/>
        </p:nvSpPr>
        <p:spPr>
          <a:xfrm>
            <a:off x="4339076" y="6043805"/>
            <a:ext cx="418704" cy="646331"/>
          </a:xfrm>
          <a:prstGeom prst="rect">
            <a:avLst/>
          </a:prstGeom>
          <a:noFill/>
        </p:spPr>
        <p:txBody>
          <a:bodyPr wrap="none" rtlCol="0">
            <a:spAutoFit/>
          </a:bodyPr>
          <a:lstStyle/>
          <a:p>
            <a:r>
              <a:rPr lang="en-US" altLang="zh-CN" sz="3600" dirty="0"/>
              <a:t>8</a:t>
            </a:r>
            <a:endParaRPr lang="en-US" sz="3600" dirty="0"/>
          </a:p>
        </p:txBody>
      </p:sp>
      <p:cxnSp>
        <p:nvCxnSpPr>
          <p:cNvPr id="49" name="Straight Arrow Connector 48">
            <a:extLst>
              <a:ext uri="{FF2B5EF4-FFF2-40B4-BE49-F238E27FC236}">
                <a16:creationId xmlns:a16="http://schemas.microsoft.com/office/drawing/2014/main" id="{EAD10BB8-FFCC-F545-94EF-74BE83D01618}"/>
              </a:ext>
            </a:extLst>
          </p:cNvPr>
          <p:cNvCxnSpPr>
            <a:cxnSpLocks/>
            <a:stCxn id="8" idx="3"/>
            <a:endCxn id="48" idx="1"/>
          </p:cNvCxnSpPr>
          <p:nvPr/>
        </p:nvCxnSpPr>
        <p:spPr>
          <a:xfrm flipV="1">
            <a:off x="3705726" y="6366971"/>
            <a:ext cx="633350" cy="12963"/>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0D4154DB-05EF-AD4B-A2B4-36C5CA3AA10C}"/>
              </a:ext>
            </a:extLst>
          </p:cNvPr>
          <p:cNvCxnSpPr>
            <a:cxnSpLocks/>
            <a:stCxn id="48" idx="3"/>
            <a:endCxn id="62" idx="1"/>
          </p:cNvCxnSpPr>
          <p:nvPr/>
        </p:nvCxnSpPr>
        <p:spPr>
          <a:xfrm flipV="1">
            <a:off x="4757780" y="3827178"/>
            <a:ext cx="1485060" cy="2539793"/>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023E9D8B-D861-B74D-9B1C-EA1E02FB49A4}"/>
              </a:ext>
            </a:extLst>
          </p:cNvPr>
          <p:cNvSpPr txBox="1"/>
          <p:nvPr/>
        </p:nvSpPr>
        <p:spPr>
          <a:xfrm rot="215053">
            <a:off x="3510844" y="1820599"/>
            <a:ext cx="912429" cy="369332"/>
          </a:xfrm>
          <a:prstGeom prst="rect">
            <a:avLst/>
          </a:prstGeom>
          <a:noFill/>
        </p:spPr>
        <p:txBody>
          <a:bodyPr wrap="none" rtlCol="0">
            <a:spAutoFit/>
          </a:bodyPr>
          <a:lstStyle/>
          <a:p>
            <a:r>
              <a:rPr lang="en-US" altLang="zh-CN" dirty="0">
                <a:solidFill>
                  <a:srgbClr val="FF0000"/>
                </a:solidFill>
              </a:rPr>
              <a:t>hashing</a:t>
            </a:r>
            <a:endParaRPr lang="en-US" dirty="0">
              <a:solidFill>
                <a:srgbClr val="FF0000"/>
              </a:solidFill>
            </a:endParaRPr>
          </a:p>
        </p:txBody>
      </p:sp>
      <p:sp>
        <p:nvSpPr>
          <p:cNvPr id="47" name="TextBox 46">
            <a:extLst>
              <a:ext uri="{FF2B5EF4-FFF2-40B4-BE49-F238E27FC236}">
                <a16:creationId xmlns:a16="http://schemas.microsoft.com/office/drawing/2014/main" id="{5C11E32A-1653-F64B-97B2-8FCEAB0C6E92}"/>
              </a:ext>
            </a:extLst>
          </p:cNvPr>
          <p:cNvSpPr txBox="1"/>
          <p:nvPr/>
        </p:nvSpPr>
        <p:spPr>
          <a:xfrm rot="21394762">
            <a:off x="3610788" y="5983709"/>
            <a:ext cx="912429" cy="369332"/>
          </a:xfrm>
          <a:prstGeom prst="rect">
            <a:avLst/>
          </a:prstGeom>
          <a:noFill/>
        </p:spPr>
        <p:txBody>
          <a:bodyPr wrap="none" rtlCol="0">
            <a:spAutoFit/>
          </a:bodyPr>
          <a:lstStyle/>
          <a:p>
            <a:r>
              <a:rPr lang="en-US" altLang="zh-CN" dirty="0">
                <a:solidFill>
                  <a:srgbClr val="FF0000"/>
                </a:solidFill>
              </a:rPr>
              <a:t>hashing</a:t>
            </a:r>
            <a:endParaRPr lang="en-US" dirty="0">
              <a:solidFill>
                <a:srgbClr val="FF0000"/>
              </a:solidFill>
            </a:endParaRPr>
          </a:p>
        </p:txBody>
      </p:sp>
    </p:spTree>
    <p:extLst>
      <p:ext uri="{BB962C8B-B14F-4D97-AF65-F5344CB8AC3E}">
        <p14:creationId xmlns:p14="http://schemas.microsoft.com/office/powerpoint/2010/main" val="327447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 grpId="0"/>
      <p:bldP spid="4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FF0516-3152-4541-B562-5C7AF6A9D04E}"/>
              </a:ext>
            </a:extLst>
          </p:cNvPr>
          <p:cNvPicPr>
            <a:picLocks noChangeAspect="1"/>
          </p:cNvPicPr>
          <p:nvPr/>
        </p:nvPicPr>
        <p:blipFill>
          <a:blip r:embed="rId2"/>
          <a:stretch>
            <a:fillRect/>
          </a:stretch>
        </p:blipFill>
        <p:spPr>
          <a:xfrm>
            <a:off x="2375137" y="1633050"/>
            <a:ext cx="1227416" cy="767135"/>
          </a:xfrm>
          <a:prstGeom prst="rect">
            <a:avLst/>
          </a:prstGeom>
        </p:spPr>
      </p:pic>
      <p:sp>
        <p:nvSpPr>
          <p:cNvPr id="6" name="TextBox 5">
            <a:extLst>
              <a:ext uri="{FF2B5EF4-FFF2-40B4-BE49-F238E27FC236}">
                <a16:creationId xmlns:a16="http://schemas.microsoft.com/office/drawing/2014/main" id="{74916259-050C-4048-9A66-E4EAF8232B63}"/>
              </a:ext>
            </a:extLst>
          </p:cNvPr>
          <p:cNvSpPr txBox="1"/>
          <p:nvPr/>
        </p:nvSpPr>
        <p:spPr>
          <a:xfrm>
            <a:off x="4297609" y="1720967"/>
            <a:ext cx="418704" cy="646331"/>
          </a:xfrm>
          <a:prstGeom prst="rect">
            <a:avLst/>
          </a:prstGeom>
          <a:noFill/>
        </p:spPr>
        <p:txBody>
          <a:bodyPr wrap="none" rtlCol="0">
            <a:spAutoFit/>
          </a:bodyPr>
          <a:lstStyle/>
          <a:p>
            <a:r>
              <a:rPr lang="en-US" altLang="zh-CN" sz="3600" dirty="0">
                <a:solidFill>
                  <a:schemeClr val="accent3">
                    <a:lumMod val="65000"/>
                  </a:schemeClr>
                </a:solidFill>
              </a:rPr>
              <a:t>6</a:t>
            </a:r>
            <a:endParaRPr lang="en-US" sz="3600" dirty="0">
              <a:solidFill>
                <a:schemeClr val="accent3">
                  <a:lumMod val="65000"/>
                </a:schemeClr>
              </a:solidFill>
            </a:endParaRPr>
          </a:p>
        </p:txBody>
      </p:sp>
      <p:cxnSp>
        <p:nvCxnSpPr>
          <p:cNvPr id="8" name="Straight Arrow Connector 7">
            <a:extLst>
              <a:ext uri="{FF2B5EF4-FFF2-40B4-BE49-F238E27FC236}">
                <a16:creationId xmlns:a16="http://schemas.microsoft.com/office/drawing/2014/main" id="{27DF0D8F-56B1-704C-A080-6C02C257F103}"/>
              </a:ext>
            </a:extLst>
          </p:cNvPr>
          <p:cNvCxnSpPr>
            <a:cxnSpLocks/>
          </p:cNvCxnSpPr>
          <p:nvPr/>
        </p:nvCxnSpPr>
        <p:spPr>
          <a:xfrm>
            <a:off x="3602553" y="2016618"/>
            <a:ext cx="695056" cy="27515"/>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0074363-35C4-8348-8FB9-751CA70CF1DA}"/>
              </a:ext>
            </a:extLst>
          </p:cNvPr>
          <p:cNvCxnSpPr>
            <a:cxnSpLocks/>
          </p:cNvCxnSpPr>
          <p:nvPr/>
        </p:nvCxnSpPr>
        <p:spPr>
          <a:xfrm>
            <a:off x="4716313" y="2044133"/>
            <a:ext cx="1514496" cy="876296"/>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4913C765-D99E-A74B-83D1-0B35F7CB8EDF}"/>
              </a:ext>
            </a:extLst>
          </p:cNvPr>
          <p:cNvSpPr/>
          <p:nvPr/>
        </p:nvSpPr>
        <p:spPr>
          <a:xfrm>
            <a:off x="6302998" y="16498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14" name="Rectangle 13">
            <a:extLst>
              <a:ext uri="{FF2B5EF4-FFF2-40B4-BE49-F238E27FC236}">
                <a16:creationId xmlns:a16="http://schemas.microsoft.com/office/drawing/2014/main" id="{27F401E4-371D-2942-8537-0E3950BB7C80}"/>
              </a:ext>
            </a:extLst>
          </p:cNvPr>
          <p:cNvSpPr/>
          <p:nvPr/>
        </p:nvSpPr>
        <p:spPr>
          <a:xfrm>
            <a:off x="6302998" y="5255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5" name="Rectangle 14">
            <a:extLst>
              <a:ext uri="{FF2B5EF4-FFF2-40B4-BE49-F238E27FC236}">
                <a16:creationId xmlns:a16="http://schemas.microsoft.com/office/drawing/2014/main" id="{56BCF701-2568-EE40-ACFD-8CA941CFFB12}"/>
              </a:ext>
            </a:extLst>
          </p:cNvPr>
          <p:cNvSpPr/>
          <p:nvPr/>
        </p:nvSpPr>
        <p:spPr>
          <a:xfrm>
            <a:off x="6302998" y="8861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6" name="Rectangle 15">
            <a:extLst>
              <a:ext uri="{FF2B5EF4-FFF2-40B4-BE49-F238E27FC236}">
                <a16:creationId xmlns:a16="http://schemas.microsoft.com/office/drawing/2014/main" id="{E483F723-B48E-344C-971D-3AFBEA742EC3}"/>
              </a:ext>
            </a:extLst>
          </p:cNvPr>
          <p:cNvSpPr/>
          <p:nvPr/>
        </p:nvSpPr>
        <p:spPr>
          <a:xfrm>
            <a:off x="6302998" y="1246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7" name="Rectangle 16">
            <a:extLst>
              <a:ext uri="{FF2B5EF4-FFF2-40B4-BE49-F238E27FC236}">
                <a16:creationId xmlns:a16="http://schemas.microsoft.com/office/drawing/2014/main" id="{CB4AEBDE-B2FC-164F-9DFF-80CDA03E8317}"/>
              </a:ext>
            </a:extLst>
          </p:cNvPr>
          <p:cNvSpPr/>
          <p:nvPr/>
        </p:nvSpPr>
        <p:spPr>
          <a:xfrm>
            <a:off x="6302998" y="16072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8" name="Rectangle 17">
            <a:extLst>
              <a:ext uri="{FF2B5EF4-FFF2-40B4-BE49-F238E27FC236}">
                <a16:creationId xmlns:a16="http://schemas.microsoft.com/office/drawing/2014/main" id="{10A91C9E-9E87-FE43-A6B3-F5DC9AF06101}"/>
              </a:ext>
            </a:extLst>
          </p:cNvPr>
          <p:cNvSpPr/>
          <p:nvPr/>
        </p:nvSpPr>
        <p:spPr>
          <a:xfrm>
            <a:off x="6302998" y="19678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9" name="Rectangle 18">
            <a:extLst>
              <a:ext uri="{FF2B5EF4-FFF2-40B4-BE49-F238E27FC236}">
                <a16:creationId xmlns:a16="http://schemas.microsoft.com/office/drawing/2014/main" id="{B5204055-2378-9341-9BF8-365783F40162}"/>
              </a:ext>
            </a:extLst>
          </p:cNvPr>
          <p:cNvSpPr/>
          <p:nvPr/>
        </p:nvSpPr>
        <p:spPr>
          <a:xfrm>
            <a:off x="6302998" y="232843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0" name="Rectangle 19">
            <a:extLst>
              <a:ext uri="{FF2B5EF4-FFF2-40B4-BE49-F238E27FC236}">
                <a16:creationId xmlns:a16="http://schemas.microsoft.com/office/drawing/2014/main" id="{6CEB9894-7CE8-4846-8DFF-1B392E0B13A2}"/>
              </a:ext>
            </a:extLst>
          </p:cNvPr>
          <p:cNvSpPr/>
          <p:nvPr/>
        </p:nvSpPr>
        <p:spPr>
          <a:xfrm>
            <a:off x="6302998" y="26890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1" name="Rectangle 20">
            <a:extLst>
              <a:ext uri="{FF2B5EF4-FFF2-40B4-BE49-F238E27FC236}">
                <a16:creationId xmlns:a16="http://schemas.microsoft.com/office/drawing/2014/main" id="{814CB702-91DC-1646-8BDA-FD794FC52319}"/>
              </a:ext>
            </a:extLst>
          </p:cNvPr>
          <p:cNvSpPr/>
          <p:nvPr/>
        </p:nvSpPr>
        <p:spPr>
          <a:xfrm>
            <a:off x="6302998" y="341016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2" name="Rectangle 21">
            <a:extLst>
              <a:ext uri="{FF2B5EF4-FFF2-40B4-BE49-F238E27FC236}">
                <a16:creationId xmlns:a16="http://schemas.microsoft.com/office/drawing/2014/main" id="{3B6C9CEE-76FA-A34E-9538-8045AF32DB48}"/>
              </a:ext>
            </a:extLst>
          </p:cNvPr>
          <p:cNvSpPr/>
          <p:nvPr/>
        </p:nvSpPr>
        <p:spPr>
          <a:xfrm>
            <a:off x="6302998" y="37707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3" name="Rectangle 22">
            <a:extLst>
              <a:ext uri="{FF2B5EF4-FFF2-40B4-BE49-F238E27FC236}">
                <a16:creationId xmlns:a16="http://schemas.microsoft.com/office/drawing/2014/main" id="{5E4262CE-3FE2-1D4A-9A7B-7DA564BEC119}"/>
              </a:ext>
            </a:extLst>
          </p:cNvPr>
          <p:cNvSpPr/>
          <p:nvPr/>
        </p:nvSpPr>
        <p:spPr>
          <a:xfrm>
            <a:off x="6302998" y="413131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4" name="Rectangle 23">
            <a:extLst>
              <a:ext uri="{FF2B5EF4-FFF2-40B4-BE49-F238E27FC236}">
                <a16:creationId xmlns:a16="http://schemas.microsoft.com/office/drawing/2014/main" id="{57289FCA-DD0F-0043-9549-52A090E67FC3}"/>
              </a:ext>
            </a:extLst>
          </p:cNvPr>
          <p:cNvSpPr/>
          <p:nvPr/>
        </p:nvSpPr>
        <p:spPr>
          <a:xfrm>
            <a:off x="6302998" y="449188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5" name="Rectangle 24">
            <a:extLst>
              <a:ext uri="{FF2B5EF4-FFF2-40B4-BE49-F238E27FC236}">
                <a16:creationId xmlns:a16="http://schemas.microsoft.com/office/drawing/2014/main" id="{E7F09E7A-638F-A64A-B3E5-1746667A2930}"/>
              </a:ext>
            </a:extLst>
          </p:cNvPr>
          <p:cNvSpPr/>
          <p:nvPr/>
        </p:nvSpPr>
        <p:spPr>
          <a:xfrm>
            <a:off x="6302998" y="485246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6" name="Rectangle 25">
            <a:extLst>
              <a:ext uri="{FF2B5EF4-FFF2-40B4-BE49-F238E27FC236}">
                <a16:creationId xmlns:a16="http://schemas.microsoft.com/office/drawing/2014/main" id="{15072E6F-787D-E148-9FD4-019F50341B8A}"/>
              </a:ext>
            </a:extLst>
          </p:cNvPr>
          <p:cNvSpPr/>
          <p:nvPr/>
        </p:nvSpPr>
        <p:spPr>
          <a:xfrm>
            <a:off x="6302998" y="5213040"/>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7" name="Rectangle 26">
            <a:extLst>
              <a:ext uri="{FF2B5EF4-FFF2-40B4-BE49-F238E27FC236}">
                <a16:creationId xmlns:a16="http://schemas.microsoft.com/office/drawing/2014/main" id="{E4C75105-52D0-7246-A9DC-79D6B07C9991}"/>
              </a:ext>
            </a:extLst>
          </p:cNvPr>
          <p:cNvSpPr/>
          <p:nvPr/>
        </p:nvSpPr>
        <p:spPr>
          <a:xfrm>
            <a:off x="6302998" y="3049582"/>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8" name="Rectangle 27">
            <a:extLst>
              <a:ext uri="{FF2B5EF4-FFF2-40B4-BE49-F238E27FC236}">
                <a16:creationId xmlns:a16="http://schemas.microsoft.com/office/drawing/2014/main" id="{89350B30-0DC1-B148-92F7-E146743E20BA}"/>
              </a:ext>
            </a:extLst>
          </p:cNvPr>
          <p:cNvSpPr/>
          <p:nvPr/>
        </p:nvSpPr>
        <p:spPr>
          <a:xfrm>
            <a:off x="1855594" y="2758229"/>
            <a:ext cx="2114873"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0000"/>
                </a:solidFill>
              </a:rPr>
              <a:t>key</a:t>
            </a:r>
            <a:r>
              <a:rPr lang="en-US" altLang="zh-CN" sz="2800" dirty="0">
                <a:solidFill>
                  <a:schemeClr val="accent3">
                    <a:lumMod val="65000"/>
                  </a:schemeClr>
                </a:solidFill>
              </a:rPr>
              <a:t>word</a:t>
            </a:r>
            <a:endParaRPr lang="en-US" sz="2800" dirty="0">
              <a:solidFill>
                <a:schemeClr val="accent3">
                  <a:lumMod val="65000"/>
                </a:schemeClr>
              </a:solidFill>
            </a:endParaRPr>
          </a:p>
        </p:txBody>
      </p:sp>
      <p:sp>
        <p:nvSpPr>
          <p:cNvPr id="29" name="Rectangle 28">
            <a:extLst>
              <a:ext uri="{FF2B5EF4-FFF2-40B4-BE49-F238E27FC236}">
                <a16:creationId xmlns:a16="http://schemas.microsoft.com/office/drawing/2014/main" id="{065FFC2C-AF58-6F4D-A5DF-0CD6076DD307}"/>
              </a:ext>
            </a:extLst>
          </p:cNvPr>
          <p:cNvSpPr/>
          <p:nvPr/>
        </p:nvSpPr>
        <p:spPr>
          <a:xfrm>
            <a:off x="6863725" y="2578569"/>
            <a:ext cx="1110270"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0000"/>
                </a:solidFill>
              </a:rPr>
              <a:t>value</a:t>
            </a:r>
          </a:p>
        </p:txBody>
      </p:sp>
      <p:sp>
        <p:nvSpPr>
          <p:cNvPr id="30" name="TextBox 29">
            <a:extLst>
              <a:ext uri="{FF2B5EF4-FFF2-40B4-BE49-F238E27FC236}">
                <a16:creationId xmlns:a16="http://schemas.microsoft.com/office/drawing/2014/main" id="{820919E3-92A7-9B45-B2BC-CF1F4C020F64}"/>
              </a:ext>
            </a:extLst>
          </p:cNvPr>
          <p:cNvSpPr txBox="1"/>
          <p:nvPr/>
        </p:nvSpPr>
        <p:spPr>
          <a:xfrm>
            <a:off x="3417752" y="6128835"/>
            <a:ext cx="2178417" cy="461665"/>
          </a:xfrm>
          <a:prstGeom prst="rect">
            <a:avLst/>
          </a:prstGeom>
          <a:noFill/>
        </p:spPr>
        <p:txBody>
          <a:bodyPr wrap="none" rtlCol="0">
            <a:spAutoFit/>
          </a:bodyPr>
          <a:lstStyle/>
          <a:p>
            <a:r>
              <a:rPr lang="en-US" altLang="zh-CN" sz="2400" i="1" dirty="0">
                <a:cs typeface="AL BAYAN PLAIN" pitchFamily="2" charset="-78"/>
              </a:rPr>
              <a:t>“Key</a:t>
            </a:r>
            <a:r>
              <a:rPr lang="zh-CN" altLang="en-US" sz="2400" i="1" dirty="0">
                <a:cs typeface="AL BAYAN PLAIN" pitchFamily="2" charset="-78"/>
              </a:rPr>
              <a:t> </a:t>
            </a:r>
            <a:r>
              <a:rPr lang="en-US" altLang="zh-CN" sz="2400" i="1" dirty="0">
                <a:cs typeface="AL BAYAN PLAIN" pitchFamily="2" charset="-78"/>
              </a:rPr>
              <a:t>value</a:t>
            </a:r>
            <a:r>
              <a:rPr lang="zh-CN" altLang="en-US" sz="2400" i="1" dirty="0">
                <a:cs typeface="AL BAYAN PLAIN" pitchFamily="2" charset="-78"/>
              </a:rPr>
              <a:t> </a:t>
            </a:r>
            <a:r>
              <a:rPr lang="en-US" altLang="zh-CN" sz="2400" i="1" dirty="0">
                <a:cs typeface="AL BAYAN PLAIN" pitchFamily="2" charset="-78"/>
              </a:rPr>
              <a:t>pair”</a:t>
            </a:r>
            <a:endParaRPr lang="en-US" sz="2400" i="1" dirty="0">
              <a:cs typeface="AL BAYAN PLAIN" pitchFamily="2" charset="-78"/>
            </a:endParaRPr>
          </a:p>
        </p:txBody>
      </p:sp>
    </p:spTree>
    <p:extLst>
      <p:ext uri="{BB962C8B-B14F-4D97-AF65-F5344CB8AC3E}">
        <p14:creationId xmlns:p14="http://schemas.microsoft.com/office/powerpoint/2010/main" val="169077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84031-A58E-1C29-81CC-A747BA1F2DDC}"/>
              </a:ext>
            </a:extLst>
          </p:cNvPr>
          <p:cNvSpPr>
            <a:spLocks noGrp="1"/>
          </p:cNvSpPr>
          <p:nvPr>
            <p:ph type="title"/>
          </p:nvPr>
        </p:nvSpPr>
        <p:spPr/>
        <p:txBody>
          <a:bodyPr/>
          <a:lstStyle/>
          <a:p>
            <a:r>
              <a:rPr lang="en-US" dirty="0"/>
              <a:t>STD::</a:t>
            </a:r>
            <a:r>
              <a:rPr lang="en-US" dirty="0" err="1"/>
              <a:t>unordered_map</a:t>
            </a:r>
            <a:endParaRPr lang="en-US" dirty="0"/>
          </a:p>
        </p:txBody>
      </p:sp>
      <p:pic>
        <p:nvPicPr>
          <p:cNvPr id="4" name="Picture 3">
            <a:extLst>
              <a:ext uri="{FF2B5EF4-FFF2-40B4-BE49-F238E27FC236}">
                <a16:creationId xmlns:a16="http://schemas.microsoft.com/office/drawing/2014/main" id="{A8F89C46-48DA-6B62-677E-847BACA906E9}"/>
              </a:ext>
            </a:extLst>
          </p:cNvPr>
          <p:cNvPicPr>
            <a:picLocks noChangeAspect="1"/>
          </p:cNvPicPr>
          <p:nvPr/>
        </p:nvPicPr>
        <p:blipFill>
          <a:blip r:embed="rId2"/>
          <a:stretch>
            <a:fillRect/>
          </a:stretch>
        </p:blipFill>
        <p:spPr>
          <a:xfrm>
            <a:off x="2416466" y="1728477"/>
            <a:ext cx="5835067" cy="2870418"/>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2F87D2FF-7D3F-6029-B633-6CB578B48B11}"/>
              </a:ext>
            </a:extLst>
          </p:cNvPr>
          <p:cNvSpPr txBox="1"/>
          <p:nvPr/>
        </p:nvSpPr>
        <p:spPr>
          <a:xfrm>
            <a:off x="555812" y="4963863"/>
            <a:ext cx="4572000" cy="1200329"/>
          </a:xfrm>
          <a:prstGeom prst="rect">
            <a:avLst/>
          </a:prstGeom>
          <a:noFill/>
        </p:spPr>
        <p:txBody>
          <a:bodyPr wrap="square">
            <a:spAutoFit/>
          </a:bodyPr>
          <a:lstStyle/>
          <a:p>
            <a:r>
              <a:rPr lang="en-US" b="0" i="0" dirty="0">
                <a:solidFill>
                  <a:srgbClr val="000000"/>
                </a:solidFill>
                <a:effectLst/>
                <a:latin typeface="DejaVuSans"/>
              </a:rPr>
              <a:t>“Internally, the elements are </a:t>
            </a:r>
            <a:r>
              <a:rPr lang="en-US" b="0" i="0" dirty="0">
                <a:solidFill>
                  <a:srgbClr val="FF0000"/>
                </a:solidFill>
                <a:effectLst/>
                <a:latin typeface="DejaVuSans"/>
              </a:rPr>
              <a:t>not sorted</a:t>
            </a:r>
            <a:r>
              <a:rPr lang="en-US" b="0" i="0" dirty="0">
                <a:solidFill>
                  <a:srgbClr val="000000"/>
                </a:solidFill>
                <a:effectLst/>
                <a:latin typeface="DejaVuSans"/>
              </a:rPr>
              <a:t> in any particular order, but organized into </a:t>
            </a:r>
            <a:r>
              <a:rPr lang="en-US" b="0" i="0" dirty="0">
                <a:solidFill>
                  <a:srgbClr val="FF0000"/>
                </a:solidFill>
                <a:effectLst/>
                <a:latin typeface="DejaVuSans"/>
              </a:rPr>
              <a:t>buckets</a:t>
            </a:r>
            <a:r>
              <a:rPr lang="en-US" b="0" i="0" dirty="0">
                <a:solidFill>
                  <a:srgbClr val="000000"/>
                </a:solidFill>
                <a:effectLst/>
                <a:latin typeface="DejaVuSans"/>
              </a:rPr>
              <a:t>. Which bucket an element is placed into depends entirely on the </a:t>
            </a:r>
            <a:r>
              <a:rPr lang="en-US" b="0" i="0" dirty="0">
                <a:solidFill>
                  <a:srgbClr val="FF0000"/>
                </a:solidFill>
                <a:effectLst/>
                <a:latin typeface="DejaVuSans"/>
              </a:rPr>
              <a:t>hash of its key</a:t>
            </a:r>
            <a:r>
              <a:rPr lang="en-US" b="0" i="0" dirty="0">
                <a:solidFill>
                  <a:srgbClr val="000000"/>
                </a:solidFill>
                <a:effectLst/>
                <a:latin typeface="DejaVuSans"/>
              </a:rPr>
              <a:t>. ”</a:t>
            </a:r>
            <a:endParaRPr lang="en-US" dirty="0"/>
          </a:p>
        </p:txBody>
      </p:sp>
    </p:spTree>
    <p:extLst>
      <p:ext uri="{BB962C8B-B14F-4D97-AF65-F5344CB8AC3E}">
        <p14:creationId xmlns:p14="http://schemas.microsoft.com/office/powerpoint/2010/main" val="1438503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73BECD-877E-B543-A8D4-24D71480D0D4}"/>
              </a:ext>
            </a:extLst>
          </p:cNvPr>
          <p:cNvSpPr>
            <a:spLocks noGrp="1"/>
          </p:cNvSpPr>
          <p:nvPr>
            <p:ph type="body" sz="quarter" idx="11"/>
          </p:nvPr>
        </p:nvSpPr>
        <p:spPr>
          <a:xfrm>
            <a:off x="473895" y="1676400"/>
            <a:ext cx="8196210" cy="3833775"/>
          </a:xfrm>
        </p:spPr>
        <p:txBody>
          <a:bodyPr/>
          <a:lstStyle/>
          <a:p>
            <a:pPr marL="0" indent="0">
              <a:buNone/>
            </a:pPr>
            <a:r>
              <a:rPr lang="en-US" dirty="0"/>
              <a:t>Give a text of words</a:t>
            </a:r>
          </a:p>
        </p:txBody>
      </p:sp>
      <p:sp>
        <p:nvSpPr>
          <p:cNvPr id="3" name="Title 2">
            <a:extLst>
              <a:ext uri="{FF2B5EF4-FFF2-40B4-BE49-F238E27FC236}">
                <a16:creationId xmlns:a16="http://schemas.microsoft.com/office/drawing/2014/main" id="{0E178AE5-0F02-0747-B1F5-96ED9A95789E}"/>
              </a:ext>
            </a:extLst>
          </p:cNvPr>
          <p:cNvSpPr>
            <a:spLocks noGrp="1"/>
          </p:cNvSpPr>
          <p:nvPr>
            <p:ph type="title"/>
          </p:nvPr>
        </p:nvSpPr>
        <p:spPr/>
        <p:txBody>
          <a:bodyPr/>
          <a:lstStyle/>
          <a:p>
            <a:r>
              <a:rPr lang="en-US" dirty="0"/>
              <a:t>Word Frequency</a:t>
            </a:r>
          </a:p>
        </p:txBody>
      </p:sp>
      <p:sp>
        <p:nvSpPr>
          <p:cNvPr id="4" name="Rectangle 3">
            <a:extLst>
              <a:ext uri="{FF2B5EF4-FFF2-40B4-BE49-F238E27FC236}">
                <a16:creationId xmlns:a16="http://schemas.microsoft.com/office/drawing/2014/main" id="{15F7F011-C134-B34D-8524-AF89DCD1F75A}"/>
              </a:ext>
            </a:extLst>
          </p:cNvPr>
          <p:cNvSpPr/>
          <p:nvPr/>
        </p:nvSpPr>
        <p:spPr>
          <a:xfrm>
            <a:off x="473895" y="2197893"/>
            <a:ext cx="8196209" cy="2462213"/>
          </a:xfrm>
          <a:prstGeom prst="rect">
            <a:avLst/>
          </a:prstGeom>
          <a:ln>
            <a:solidFill>
              <a:schemeClr val="bg1">
                <a:lumMod val="75000"/>
              </a:schemeClr>
            </a:solidFill>
          </a:ln>
        </p:spPr>
        <p:txBody>
          <a:bodyPr wrap="square">
            <a:spAutoFit/>
          </a:bodyPr>
          <a:lstStyle/>
          <a:p>
            <a:pPr algn="just"/>
            <a:r>
              <a:rPr lang="en-US" sz="1400" i="1" dirty="0"/>
              <a:t>You can't handle the truth! Son, we live in a world that has walls, and those walls have to be guarded by men with guns. Who's </a:t>
            </a:r>
            <a:r>
              <a:rPr lang="en-US" sz="1400" i="1" dirty="0" err="1"/>
              <a:t>gonna</a:t>
            </a:r>
            <a:r>
              <a:rPr lang="en-US" sz="1400" i="1" dirty="0"/>
              <a:t> do it? You? You, Lieutenant Weinberg? I have a greater responsibility than you can possibly fathom. You weep for Santiago and you curse the Marines. You have that luxury. You have the luxury of not knowing what I know, that Santiago's death, while tragic, probably saved lives. And my existence, while grotesque and incomprehensible to you, saves lives! You don't want the truth, because deep down in places you don't talk about at parties, you want me on that wall. You need me on that wall. We use words like "honor", "code", "loyalty". We use these words as the backbone of a life spent defending something. You use them as a punchline. I have neither the time nor the inclination to explain myself to a man who rises and sleeps under the blanket of the very freedom that I provide, and then questions the manner in which I provide it! I would rather you just said "thank you", and went on your way. Otherwise, I suggest you pick up a weapon, and stand a post. Either way, I don't give a damn what you think you are entitled to!</a:t>
            </a:r>
          </a:p>
        </p:txBody>
      </p:sp>
      <p:sp>
        <p:nvSpPr>
          <p:cNvPr id="5" name="Rectangle 4">
            <a:extLst>
              <a:ext uri="{FF2B5EF4-FFF2-40B4-BE49-F238E27FC236}">
                <a16:creationId xmlns:a16="http://schemas.microsoft.com/office/drawing/2014/main" id="{62F5D31F-2FB6-CB46-9FFD-C8A95D075C48}"/>
              </a:ext>
            </a:extLst>
          </p:cNvPr>
          <p:cNvSpPr/>
          <p:nvPr/>
        </p:nvSpPr>
        <p:spPr>
          <a:xfrm>
            <a:off x="261087" y="5931277"/>
            <a:ext cx="6713453" cy="369332"/>
          </a:xfrm>
          <a:prstGeom prst="rect">
            <a:avLst/>
          </a:prstGeom>
        </p:spPr>
        <p:txBody>
          <a:bodyPr wrap="square">
            <a:spAutoFit/>
          </a:bodyPr>
          <a:lstStyle/>
          <a:p>
            <a:r>
              <a:rPr lang="en-US" dirty="0">
                <a:solidFill>
                  <a:srgbClr val="FF0000"/>
                </a:solidFill>
                <a:latin typeface="Open Sans"/>
              </a:rPr>
              <a:t>Count how many times each word/sentence appears.</a:t>
            </a:r>
          </a:p>
        </p:txBody>
      </p:sp>
      <p:sp>
        <p:nvSpPr>
          <p:cNvPr id="6" name="Rectangle 5">
            <a:extLst>
              <a:ext uri="{FF2B5EF4-FFF2-40B4-BE49-F238E27FC236}">
                <a16:creationId xmlns:a16="http://schemas.microsoft.com/office/drawing/2014/main" id="{82B13C9A-4AA0-FB42-A133-58E008DB72E6}"/>
              </a:ext>
            </a:extLst>
          </p:cNvPr>
          <p:cNvSpPr/>
          <p:nvPr/>
        </p:nvSpPr>
        <p:spPr>
          <a:xfrm>
            <a:off x="4195502" y="4669642"/>
            <a:ext cx="4593309" cy="276999"/>
          </a:xfrm>
          <a:prstGeom prst="rect">
            <a:avLst/>
          </a:prstGeom>
        </p:spPr>
        <p:txBody>
          <a:bodyPr wrap="none">
            <a:spAutoFit/>
          </a:bodyPr>
          <a:lstStyle/>
          <a:p>
            <a:r>
              <a:rPr lang="en-US" sz="1200" dirty="0">
                <a:hlinkClick r:id="rId2"/>
              </a:rPr>
              <a:t>“A Few Good Men” </a:t>
            </a:r>
            <a:r>
              <a:rPr lang="en-US" sz="1200" dirty="0">
                <a:hlinkClick r:id="rId3"/>
              </a:rPr>
              <a:t>https://www.youtube.com/watch?v=9FnO3igOkOk</a:t>
            </a:r>
            <a:endParaRPr lang="en-US" sz="1200" dirty="0"/>
          </a:p>
        </p:txBody>
      </p:sp>
    </p:spTree>
    <p:extLst>
      <p:ext uri="{BB962C8B-B14F-4D97-AF65-F5344CB8AC3E}">
        <p14:creationId xmlns:p14="http://schemas.microsoft.com/office/powerpoint/2010/main" val="28764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dissolv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D00D74-D7D1-CDEC-D83E-01FDCC7C7388}"/>
              </a:ext>
            </a:extLst>
          </p:cNvPr>
          <p:cNvSpPr>
            <a:spLocks noGrp="1"/>
          </p:cNvSpPr>
          <p:nvPr>
            <p:ph type="title"/>
          </p:nvPr>
        </p:nvSpPr>
        <p:spPr/>
        <p:txBody>
          <a:bodyPr/>
          <a:lstStyle/>
          <a:p>
            <a:r>
              <a:rPr lang="en-US" dirty="0"/>
              <a:t>Word Frequency</a:t>
            </a:r>
          </a:p>
        </p:txBody>
      </p:sp>
      <p:pic>
        <p:nvPicPr>
          <p:cNvPr id="4" name="Picture 3">
            <a:extLst>
              <a:ext uri="{FF2B5EF4-FFF2-40B4-BE49-F238E27FC236}">
                <a16:creationId xmlns:a16="http://schemas.microsoft.com/office/drawing/2014/main" id="{4C176AFC-5CE1-C970-5FF2-FAB6EBAC5EBC}"/>
              </a:ext>
            </a:extLst>
          </p:cNvPr>
          <p:cNvPicPr>
            <a:picLocks noChangeAspect="1"/>
          </p:cNvPicPr>
          <p:nvPr/>
        </p:nvPicPr>
        <p:blipFill>
          <a:blip r:embed="rId2"/>
          <a:stretch>
            <a:fillRect/>
          </a:stretch>
        </p:blipFill>
        <p:spPr>
          <a:xfrm>
            <a:off x="2321857" y="1660926"/>
            <a:ext cx="6239435" cy="46703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5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6E90-1F59-0F46-9432-C24AB90C8151}"/>
              </a:ext>
            </a:extLst>
          </p:cNvPr>
          <p:cNvSpPr>
            <a:spLocks noGrp="1"/>
          </p:cNvSpPr>
          <p:nvPr>
            <p:ph type="body" sz="quarter" idx="11"/>
          </p:nvPr>
        </p:nvSpPr>
        <p:spPr>
          <a:xfrm>
            <a:off x="749842" y="2182246"/>
            <a:ext cx="7892133" cy="4012365"/>
          </a:xfrm>
        </p:spPr>
        <p:txBody>
          <a:bodyPr/>
          <a:lstStyle/>
          <a:p>
            <a:pPr>
              <a:buFont typeface="Wingdings" pitchFamily="2" charset="2"/>
              <a:buChar char="q"/>
            </a:pPr>
            <a:r>
              <a:rPr lang="en-US" b="0" dirty="0"/>
              <a:t>Homework 3 Review (Wed)</a:t>
            </a:r>
          </a:p>
          <a:p>
            <a:pPr>
              <a:buFont typeface="Wingdings" pitchFamily="2" charset="2"/>
              <a:buChar char="q"/>
            </a:pPr>
            <a:endParaRPr lang="en-US" b="0" dirty="0"/>
          </a:p>
          <a:p>
            <a:pPr>
              <a:buFont typeface="Wingdings" pitchFamily="2" charset="2"/>
              <a:buChar char="q"/>
            </a:pPr>
            <a:r>
              <a:rPr lang="en-US" b="0" dirty="0"/>
              <a:t>ADT hashtable (Wed)</a:t>
            </a:r>
          </a:p>
          <a:p>
            <a:pPr>
              <a:buFont typeface="Wingdings" pitchFamily="2" charset="2"/>
              <a:buChar char="q"/>
            </a:pPr>
            <a:endParaRPr lang="en-US" b="0" dirty="0"/>
          </a:p>
          <a:p>
            <a:pPr>
              <a:buFont typeface="Wingdings" pitchFamily="2" charset="2"/>
              <a:buChar char="q"/>
            </a:pPr>
            <a:r>
              <a:rPr lang="en-US" b="0" dirty="0">
                <a:solidFill>
                  <a:srgbClr val="FF0000"/>
                </a:solidFill>
              </a:rPr>
              <a:t>Midterm review (Wed)</a:t>
            </a:r>
          </a:p>
          <a:p>
            <a:pPr>
              <a:buFont typeface="Wingdings" pitchFamily="2" charset="2"/>
              <a:buChar char="q"/>
            </a:pPr>
            <a:endParaRPr lang="en-US" b="0" dirty="0"/>
          </a:p>
          <a:p>
            <a:pPr>
              <a:buFont typeface="Wingdings" pitchFamily="2" charset="2"/>
              <a:buChar char="q"/>
            </a:pPr>
            <a:r>
              <a:rPr lang="en-US" b="0" dirty="0">
                <a:solidFill>
                  <a:srgbClr val="FF0000"/>
                </a:solidFill>
              </a:rPr>
              <a:t>Midterm (Friday, 5:45pm, 1.5-2 </a:t>
            </a:r>
            <a:r>
              <a:rPr lang="en-US" b="0" dirty="0" err="1">
                <a:solidFill>
                  <a:srgbClr val="FF0000"/>
                </a:solidFill>
              </a:rPr>
              <a:t>hrs</a:t>
            </a:r>
            <a:r>
              <a:rPr lang="en-US" b="0" dirty="0">
                <a:solidFill>
                  <a:srgbClr val="FF0000"/>
                </a:solidFill>
              </a:rPr>
              <a:t>)</a:t>
            </a:r>
            <a:endParaRPr lang="en-US" sz="1800" b="0" dirty="0">
              <a:solidFill>
                <a:srgbClr val="FF0000"/>
              </a:solidFill>
            </a:endParaRPr>
          </a:p>
          <a:p>
            <a:pPr>
              <a:buFont typeface="Wingdings" pitchFamily="2" charset="2"/>
              <a:buChar char="q"/>
            </a:pPr>
            <a:endParaRPr lang="en-US" sz="1800" b="0" dirty="0"/>
          </a:p>
          <a:p>
            <a:pPr lvl="1">
              <a:buFont typeface="Wingdings" pitchFamily="2" charset="2"/>
              <a:buChar char="q"/>
            </a:pPr>
            <a:r>
              <a:rPr lang="en-US" sz="1800" b="0" dirty="0"/>
              <a:t>No lecture after midterm on Friday</a:t>
            </a:r>
          </a:p>
        </p:txBody>
      </p:sp>
      <p:sp>
        <p:nvSpPr>
          <p:cNvPr id="3" name="Title 2">
            <a:extLst>
              <a:ext uri="{FF2B5EF4-FFF2-40B4-BE49-F238E27FC236}">
                <a16:creationId xmlns:a16="http://schemas.microsoft.com/office/drawing/2014/main" id="{35C0EBFD-97B5-7A4B-920F-AFC8A269CDB0}"/>
              </a:ext>
            </a:extLst>
          </p:cNvPr>
          <p:cNvSpPr>
            <a:spLocks noGrp="1"/>
          </p:cNvSpPr>
          <p:nvPr>
            <p:ph type="title"/>
          </p:nvPr>
        </p:nvSpPr>
        <p:spPr/>
        <p:txBody>
          <a:bodyPr/>
          <a:lstStyle/>
          <a:p>
            <a:pPr marL="457200" indent="-457200">
              <a:buFont typeface="Wingdings" pitchFamily="2" charset="2"/>
              <a:buChar char="q"/>
            </a:pPr>
            <a:r>
              <a:rPr lang="en-US" baseline="30000" dirty="0"/>
              <a:t>6th</a:t>
            </a:r>
            <a:r>
              <a:rPr lang="en-US" dirty="0"/>
              <a:t> Week Schedule</a:t>
            </a:r>
          </a:p>
        </p:txBody>
      </p:sp>
      <p:pic>
        <p:nvPicPr>
          <p:cNvPr id="4" name="Picture 3">
            <a:extLst>
              <a:ext uri="{FF2B5EF4-FFF2-40B4-BE49-F238E27FC236}">
                <a16:creationId xmlns:a16="http://schemas.microsoft.com/office/drawing/2014/main" id="{3DCB2D88-0D83-9163-91DF-1C209151D452}"/>
              </a:ext>
            </a:extLst>
          </p:cNvPr>
          <p:cNvPicPr>
            <a:picLocks noChangeAspect="1"/>
          </p:cNvPicPr>
          <p:nvPr/>
        </p:nvPicPr>
        <p:blipFill>
          <a:blip r:embed="rId3"/>
          <a:stretch>
            <a:fillRect/>
          </a:stretch>
        </p:blipFill>
        <p:spPr>
          <a:xfrm>
            <a:off x="6635375" y="371511"/>
            <a:ext cx="2006600" cy="1981200"/>
          </a:xfrm>
          <a:prstGeom prst="rect">
            <a:avLst/>
          </a:prstGeom>
        </p:spPr>
      </p:pic>
    </p:spTree>
    <p:extLst>
      <p:ext uri="{BB962C8B-B14F-4D97-AF65-F5344CB8AC3E}">
        <p14:creationId xmlns:p14="http://schemas.microsoft.com/office/powerpoint/2010/main" val="1640838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51F46E-19BB-53B6-F9BB-DE0555DEA516}"/>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0E22806C-3364-A71D-1037-F8AEC0286D68}"/>
              </a:ext>
            </a:extLst>
          </p:cNvPr>
          <p:cNvSpPr>
            <a:spLocks noGrp="1"/>
          </p:cNvSpPr>
          <p:nvPr>
            <p:ph type="title"/>
          </p:nvPr>
        </p:nvSpPr>
        <p:spPr/>
        <p:txBody>
          <a:bodyPr/>
          <a:lstStyle/>
          <a:p>
            <a:r>
              <a:rPr lang="en-US" dirty="0"/>
              <a:t>HashTable Implementation</a:t>
            </a:r>
          </a:p>
        </p:txBody>
      </p:sp>
    </p:spTree>
    <p:extLst>
      <p:ext uri="{BB962C8B-B14F-4D97-AF65-F5344CB8AC3E}">
        <p14:creationId xmlns:p14="http://schemas.microsoft.com/office/powerpoint/2010/main" val="2531662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83994" y="429638"/>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30980" y="1408303"/>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05093" y="2913410"/>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75136" y="2107411"/>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33416" y="5399100"/>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02463" y="4572558"/>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04684" y="3719410"/>
            <a:ext cx="1168321" cy="814284"/>
          </a:xfrm>
          <a:prstGeom prst="rect">
            <a:avLst/>
          </a:prstGeom>
        </p:spPr>
      </p:pic>
      <p:sp>
        <p:nvSpPr>
          <p:cNvPr id="28" name="Rectangle 27">
            <a:extLst>
              <a:ext uri="{FF2B5EF4-FFF2-40B4-BE49-F238E27FC236}">
                <a16:creationId xmlns:a16="http://schemas.microsoft.com/office/drawing/2014/main" id="{AB1B984A-351E-A641-8C09-BD85C00851BD}"/>
              </a:ext>
            </a:extLst>
          </p:cNvPr>
          <p:cNvSpPr/>
          <p:nvPr/>
        </p:nvSpPr>
        <p:spPr>
          <a:xfrm>
            <a:off x="7264592" y="6956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7264592" y="10561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7264592" y="14167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7264592" y="17773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7264592" y="21379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7264592" y="24984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7264592" y="28590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7264592" y="32196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7264592" y="39407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7264592" y="43013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7264592" y="46619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7264592" y="50225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7264592" y="53830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7264592" y="574366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47" name="Straight Arrow Connector 46">
            <a:extLst>
              <a:ext uri="{FF2B5EF4-FFF2-40B4-BE49-F238E27FC236}">
                <a16:creationId xmlns:a16="http://schemas.microsoft.com/office/drawing/2014/main" id="{032F3F09-D574-B647-84B8-8B3783C5105B}"/>
              </a:ext>
            </a:extLst>
          </p:cNvPr>
          <p:cNvCxnSpPr>
            <a:cxnSpLocks/>
            <a:stCxn id="16" idx="3"/>
          </p:cNvCxnSpPr>
          <p:nvPr/>
        </p:nvCxnSpPr>
        <p:spPr>
          <a:xfrm>
            <a:off x="3602552" y="2490979"/>
            <a:ext cx="467424" cy="42243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A7B6E1E2-8E4A-8A45-8D88-4AE213FF899F}"/>
              </a:ext>
            </a:extLst>
          </p:cNvPr>
          <p:cNvCxnSpPr>
            <a:cxnSpLocks/>
            <a:endCxn id="31" idx="1"/>
          </p:cNvCxnSpPr>
          <p:nvPr/>
        </p:nvCxnSpPr>
        <p:spPr>
          <a:xfrm flipV="1">
            <a:off x="5872778" y="1958245"/>
            <a:ext cx="1391814" cy="1442914"/>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642C03CF-2347-F644-8B39-C607DFB295EE}"/>
              </a:ext>
            </a:extLst>
          </p:cNvPr>
          <p:cNvSpPr/>
          <p:nvPr/>
        </p:nvSpPr>
        <p:spPr>
          <a:xfrm>
            <a:off x="7264592" y="3580205"/>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46" name="Straight Arrow Connector 45">
            <a:extLst>
              <a:ext uri="{FF2B5EF4-FFF2-40B4-BE49-F238E27FC236}">
                <a16:creationId xmlns:a16="http://schemas.microsoft.com/office/drawing/2014/main" id="{DEA013C8-409B-4F49-9F45-8D410BD44D2B}"/>
              </a:ext>
            </a:extLst>
          </p:cNvPr>
          <p:cNvCxnSpPr>
            <a:cxnSpLocks/>
            <a:stCxn id="18" idx="3"/>
          </p:cNvCxnSpPr>
          <p:nvPr/>
        </p:nvCxnSpPr>
        <p:spPr>
          <a:xfrm flipV="1">
            <a:off x="3575225" y="3996087"/>
            <a:ext cx="862143" cy="970309"/>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4C208A8-B9D3-604A-B27E-3E4F7F455F4C}"/>
              </a:ext>
            </a:extLst>
          </p:cNvPr>
          <p:cNvCxnSpPr>
            <a:cxnSpLocks/>
            <a:endCxn id="41" idx="1"/>
          </p:cNvCxnSpPr>
          <p:nvPr/>
        </p:nvCxnSpPr>
        <p:spPr>
          <a:xfrm>
            <a:off x="5872778" y="3401159"/>
            <a:ext cx="1391814" cy="108111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09720430-E2BC-7547-A719-A05257A5EB54}"/>
              </a:ext>
            </a:extLst>
          </p:cNvPr>
          <p:cNvSpPr/>
          <p:nvPr/>
        </p:nvSpPr>
        <p:spPr>
          <a:xfrm>
            <a:off x="4315139" y="2833935"/>
            <a:ext cx="1573145" cy="1081110"/>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accent4">
                    <a:lumMod val="50000"/>
                  </a:schemeClr>
                </a:solidFill>
              </a:rPr>
              <a:t>Hash</a:t>
            </a:r>
            <a:r>
              <a:rPr lang="zh-CN" altLang="en-US" dirty="0">
                <a:solidFill>
                  <a:schemeClr val="accent4">
                    <a:lumMod val="50000"/>
                  </a:schemeClr>
                </a:solidFill>
              </a:rPr>
              <a:t> </a:t>
            </a:r>
            <a:r>
              <a:rPr lang="en-US" altLang="zh-CN" dirty="0">
                <a:solidFill>
                  <a:schemeClr val="accent4">
                    <a:lumMod val="50000"/>
                  </a:schemeClr>
                </a:solidFill>
              </a:rPr>
              <a:t>Algorithm</a:t>
            </a:r>
            <a:endParaRPr lang="en-US" dirty="0">
              <a:solidFill>
                <a:schemeClr val="accent4">
                  <a:lumMod val="50000"/>
                </a:schemeClr>
              </a:solidFill>
            </a:endParaRPr>
          </a:p>
        </p:txBody>
      </p:sp>
    </p:spTree>
    <p:extLst>
      <p:ext uri="{BB962C8B-B14F-4D97-AF65-F5344CB8AC3E}">
        <p14:creationId xmlns:p14="http://schemas.microsoft.com/office/powerpoint/2010/main" val="637953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96026" y="140880"/>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43012" y="1119545"/>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17125" y="2624652"/>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87168" y="1818653"/>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45448" y="5110342"/>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14495" y="4283800"/>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16716" y="3430652"/>
            <a:ext cx="1168321" cy="814284"/>
          </a:xfrm>
          <a:prstGeom prst="rect">
            <a:avLst/>
          </a:prstGeom>
        </p:spPr>
      </p:pic>
      <p:sp>
        <p:nvSpPr>
          <p:cNvPr id="20" name="TextBox 19">
            <a:extLst>
              <a:ext uri="{FF2B5EF4-FFF2-40B4-BE49-F238E27FC236}">
                <a16:creationId xmlns:a16="http://schemas.microsoft.com/office/drawing/2014/main" id="{76C23CAE-8CAE-CE47-9CFF-E26C54757FF1}"/>
              </a:ext>
            </a:extLst>
          </p:cNvPr>
          <p:cNvSpPr txBox="1"/>
          <p:nvPr/>
        </p:nvSpPr>
        <p:spPr>
          <a:xfrm>
            <a:off x="4309640" y="294501"/>
            <a:ext cx="418704" cy="646331"/>
          </a:xfrm>
          <a:prstGeom prst="rect">
            <a:avLst/>
          </a:prstGeom>
          <a:noFill/>
        </p:spPr>
        <p:txBody>
          <a:bodyPr wrap="none" rtlCol="0">
            <a:spAutoFit/>
          </a:bodyPr>
          <a:lstStyle/>
          <a:p>
            <a:r>
              <a:rPr lang="en-US" altLang="zh-CN" sz="3600" dirty="0"/>
              <a:t>0</a:t>
            </a:r>
            <a:endParaRPr lang="en-US" sz="3600" dirty="0"/>
          </a:p>
        </p:txBody>
      </p:sp>
      <p:sp>
        <p:nvSpPr>
          <p:cNvPr id="21" name="TextBox 20">
            <a:extLst>
              <a:ext uri="{FF2B5EF4-FFF2-40B4-BE49-F238E27FC236}">
                <a16:creationId xmlns:a16="http://schemas.microsoft.com/office/drawing/2014/main" id="{F9E8463A-E77B-FF49-A238-6DFA2A2F53B8}"/>
              </a:ext>
            </a:extLst>
          </p:cNvPr>
          <p:cNvSpPr txBox="1"/>
          <p:nvPr/>
        </p:nvSpPr>
        <p:spPr>
          <a:xfrm>
            <a:off x="4309640" y="1126501"/>
            <a:ext cx="418704" cy="646331"/>
          </a:xfrm>
          <a:prstGeom prst="rect">
            <a:avLst/>
          </a:prstGeom>
          <a:noFill/>
        </p:spPr>
        <p:txBody>
          <a:bodyPr wrap="none" rtlCol="0">
            <a:spAutoFit/>
          </a:bodyPr>
          <a:lstStyle/>
          <a:p>
            <a:r>
              <a:rPr lang="en-US" altLang="zh-CN" sz="3600" dirty="0"/>
              <a:t>3</a:t>
            </a:r>
            <a:endParaRPr lang="en-US" sz="3600" dirty="0"/>
          </a:p>
        </p:txBody>
      </p:sp>
      <p:sp>
        <p:nvSpPr>
          <p:cNvPr id="22" name="TextBox 21">
            <a:extLst>
              <a:ext uri="{FF2B5EF4-FFF2-40B4-BE49-F238E27FC236}">
                <a16:creationId xmlns:a16="http://schemas.microsoft.com/office/drawing/2014/main" id="{A8D48B69-E63A-EE46-8B3E-FFC70B341706}"/>
              </a:ext>
            </a:extLst>
          </p:cNvPr>
          <p:cNvSpPr txBox="1"/>
          <p:nvPr/>
        </p:nvSpPr>
        <p:spPr>
          <a:xfrm>
            <a:off x="4309640" y="1906570"/>
            <a:ext cx="418704" cy="646331"/>
          </a:xfrm>
          <a:prstGeom prst="rect">
            <a:avLst/>
          </a:prstGeom>
          <a:noFill/>
        </p:spPr>
        <p:txBody>
          <a:bodyPr wrap="none" rtlCol="0">
            <a:spAutoFit/>
          </a:bodyPr>
          <a:lstStyle/>
          <a:p>
            <a:r>
              <a:rPr lang="en-US" altLang="zh-CN" sz="3600" dirty="0"/>
              <a:t>6</a:t>
            </a:r>
            <a:endParaRPr lang="en-US" sz="3600" dirty="0"/>
          </a:p>
        </p:txBody>
      </p:sp>
      <p:sp>
        <p:nvSpPr>
          <p:cNvPr id="23" name="TextBox 22">
            <a:extLst>
              <a:ext uri="{FF2B5EF4-FFF2-40B4-BE49-F238E27FC236}">
                <a16:creationId xmlns:a16="http://schemas.microsoft.com/office/drawing/2014/main" id="{06FBB4FD-A04C-B74A-8080-E5C123F27A0C}"/>
              </a:ext>
            </a:extLst>
          </p:cNvPr>
          <p:cNvSpPr txBox="1"/>
          <p:nvPr/>
        </p:nvSpPr>
        <p:spPr>
          <a:xfrm>
            <a:off x="4309640" y="2745457"/>
            <a:ext cx="418704" cy="646331"/>
          </a:xfrm>
          <a:prstGeom prst="rect">
            <a:avLst/>
          </a:prstGeom>
          <a:noFill/>
        </p:spPr>
        <p:txBody>
          <a:bodyPr wrap="none" rtlCol="0">
            <a:spAutoFit/>
          </a:bodyPr>
          <a:lstStyle/>
          <a:p>
            <a:r>
              <a:rPr lang="en-US" altLang="zh-CN" sz="3600" dirty="0"/>
              <a:t>7</a:t>
            </a:r>
            <a:endParaRPr lang="en-US" sz="3600" dirty="0"/>
          </a:p>
        </p:txBody>
      </p:sp>
      <p:sp>
        <p:nvSpPr>
          <p:cNvPr id="24" name="TextBox 23">
            <a:extLst>
              <a:ext uri="{FF2B5EF4-FFF2-40B4-BE49-F238E27FC236}">
                <a16:creationId xmlns:a16="http://schemas.microsoft.com/office/drawing/2014/main" id="{1BD28B2A-8F55-9742-917D-17B30D418829}"/>
              </a:ext>
            </a:extLst>
          </p:cNvPr>
          <p:cNvSpPr txBox="1"/>
          <p:nvPr/>
        </p:nvSpPr>
        <p:spPr>
          <a:xfrm>
            <a:off x="4309640" y="3555744"/>
            <a:ext cx="418704" cy="646331"/>
          </a:xfrm>
          <a:prstGeom prst="rect">
            <a:avLst/>
          </a:prstGeom>
          <a:noFill/>
        </p:spPr>
        <p:txBody>
          <a:bodyPr wrap="none" rtlCol="0">
            <a:spAutoFit/>
          </a:bodyPr>
          <a:lstStyle/>
          <a:p>
            <a:r>
              <a:rPr lang="en-US" altLang="zh-CN" sz="3600" dirty="0"/>
              <a:t>9</a:t>
            </a:r>
            <a:endParaRPr lang="en-US" sz="3600" dirty="0"/>
          </a:p>
        </p:txBody>
      </p:sp>
      <p:sp>
        <p:nvSpPr>
          <p:cNvPr id="25" name="TextBox 24">
            <a:extLst>
              <a:ext uri="{FF2B5EF4-FFF2-40B4-BE49-F238E27FC236}">
                <a16:creationId xmlns:a16="http://schemas.microsoft.com/office/drawing/2014/main" id="{B1D8FB05-32F2-6F41-A234-586E9F46E259}"/>
              </a:ext>
            </a:extLst>
          </p:cNvPr>
          <p:cNvSpPr txBox="1"/>
          <p:nvPr/>
        </p:nvSpPr>
        <p:spPr>
          <a:xfrm>
            <a:off x="4309640" y="4394631"/>
            <a:ext cx="652743" cy="646331"/>
          </a:xfrm>
          <a:prstGeom prst="rect">
            <a:avLst/>
          </a:prstGeom>
          <a:noFill/>
        </p:spPr>
        <p:txBody>
          <a:bodyPr wrap="none" rtlCol="0">
            <a:spAutoFit/>
          </a:bodyPr>
          <a:lstStyle/>
          <a:p>
            <a:r>
              <a:rPr lang="en-US" altLang="zh-CN" sz="3600" dirty="0"/>
              <a:t>12</a:t>
            </a:r>
            <a:endParaRPr lang="en-US" sz="3600" dirty="0"/>
          </a:p>
        </p:txBody>
      </p:sp>
      <p:sp>
        <p:nvSpPr>
          <p:cNvPr id="26" name="TextBox 25">
            <a:extLst>
              <a:ext uri="{FF2B5EF4-FFF2-40B4-BE49-F238E27FC236}">
                <a16:creationId xmlns:a16="http://schemas.microsoft.com/office/drawing/2014/main" id="{84E2D439-5738-B94B-B8AB-77CFD2A74DB9}"/>
              </a:ext>
            </a:extLst>
          </p:cNvPr>
          <p:cNvSpPr txBox="1"/>
          <p:nvPr/>
        </p:nvSpPr>
        <p:spPr>
          <a:xfrm>
            <a:off x="4309640" y="5110342"/>
            <a:ext cx="652743" cy="646331"/>
          </a:xfrm>
          <a:prstGeom prst="rect">
            <a:avLst/>
          </a:prstGeom>
          <a:noFill/>
        </p:spPr>
        <p:txBody>
          <a:bodyPr wrap="none" rtlCol="0">
            <a:spAutoFit/>
          </a:bodyPr>
          <a:lstStyle/>
          <a:p>
            <a:r>
              <a:rPr lang="en-US" altLang="zh-CN" sz="3600" dirty="0"/>
              <a:t>13</a:t>
            </a:r>
            <a:endParaRPr lang="en-US" sz="3600" dirty="0"/>
          </a:p>
        </p:txBody>
      </p:sp>
      <p:sp>
        <p:nvSpPr>
          <p:cNvPr id="28" name="Rectangle 27">
            <a:extLst>
              <a:ext uri="{FF2B5EF4-FFF2-40B4-BE49-F238E27FC236}">
                <a16:creationId xmlns:a16="http://schemas.microsoft.com/office/drawing/2014/main" id="{AB1B984A-351E-A641-8C09-BD85C00851BD}"/>
              </a:ext>
            </a:extLst>
          </p:cNvPr>
          <p:cNvSpPr/>
          <p:nvPr/>
        </p:nvSpPr>
        <p:spPr>
          <a:xfrm>
            <a:off x="6242840" y="76167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6242840" y="112224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6242840" y="148282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6242840" y="184339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6242840" y="220397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6242840" y="256454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6242840" y="292512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6242840" y="328569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6242840" y="400684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6242840" y="436742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6242840" y="472799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6242840" y="508857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6242840" y="544914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6242840" y="5809725"/>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2" name="Rectangle 61">
            <a:extLst>
              <a:ext uri="{FF2B5EF4-FFF2-40B4-BE49-F238E27FC236}">
                <a16:creationId xmlns:a16="http://schemas.microsoft.com/office/drawing/2014/main" id="{642C03CF-2347-F644-8B39-C607DFB295EE}"/>
              </a:ext>
            </a:extLst>
          </p:cNvPr>
          <p:cNvSpPr/>
          <p:nvPr/>
        </p:nvSpPr>
        <p:spPr>
          <a:xfrm>
            <a:off x="6242840" y="364626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39" name="Straight Arrow Connector 38">
            <a:extLst>
              <a:ext uri="{FF2B5EF4-FFF2-40B4-BE49-F238E27FC236}">
                <a16:creationId xmlns:a16="http://schemas.microsoft.com/office/drawing/2014/main" id="{0CFA3F2E-601D-6D4F-875C-09BD20A14EC2}"/>
              </a:ext>
            </a:extLst>
          </p:cNvPr>
          <p:cNvCxnSpPr>
            <a:cxnSpLocks/>
            <a:stCxn id="16" idx="3"/>
            <a:endCxn id="22" idx="1"/>
          </p:cNvCxnSpPr>
          <p:nvPr/>
        </p:nvCxnSpPr>
        <p:spPr>
          <a:xfrm>
            <a:off x="3614584" y="2202221"/>
            <a:ext cx="695056" cy="27515"/>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B509770-4B06-204B-8843-A116E2F1AD75}"/>
              </a:ext>
            </a:extLst>
          </p:cNvPr>
          <p:cNvCxnSpPr>
            <a:cxnSpLocks/>
            <a:stCxn id="22" idx="3"/>
            <a:endCxn id="37" idx="1"/>
          </p:cNvCxnSpPr>
          <p:nvPr/>
        </p:nvCxnSpPr>
        <p:spPr>
          <a:xfrm>
            <a:off x="4728344" y="2229736"/>
            <a:ext cx="1514496" cy="876296"/>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62F434EC-DB06-394B-AEDD-5FDB985A4654}"/>
              </a:ext>
            </a:extLst>
          </p:cNvPr>
          <p:cNvPicPr>
            <a:picLocks noChangeAspect="1"/>
          </p:cNvPicPr>
          <p:nvPr/>
        </p:nvPicPr>
        <p:blipFill>
          <a:blip r:embed="rId9"/>
          <a:stretch>
            <a:fillRect/>
          </a:stretch>
        </p:blipFill>
        <p:spPr>
          <a:xfrm>
            <a:off x="2349304" y="5963488"/>
            <a:ext cx="1356422" cy="832891"/>
          </a:xfrm>
          <a:prstGeom prst="rect">
            <a:avLst/>
          </a:prstGeom>
        </p:spPr>
      </p:pic>
      <p:sp>
        <p:nvSpPr>
          <p:cNvPr id="48" name="TextBox 47">
            <a:extLst>
              <a:ext uri="{FF2B5EF4-FFF2-40B4-BE49-F238E27FC236}">
                <a16:creationId xmlns:a16="http://schemas.microsoft.com/office/drawing/2014/main" id="{B83317BD-3284-E249-9610-D91E8B3BEBC1}"/>
              </a:ext>
            </a:extLst>
          </p:cNvPr>
          <p:cNvSpPr txBox="1"/>
          <p:nvPr/>
        </p:nvSpPr>
        <p:spPr>
          <a:xfrm>
            <a:off x="4339076" y="6043805"/>
            <a:ext cx="418704" cy="646331"/>
          </a:xfrm>
          <a:prstGeom prst="rect">
            <a:avLst/>
          </a:prstGeom>
          <a:noFill/>
        </p:spPr>
        <p:txBody>
          <a:bodyPr wrap="none" rtlCol="0">
            <a:spAutoFit/>
          </a:bodyPr>
          <a:lstStyle/>
          <a:p>
            <a:r>
              <a:rPr lang="en-US" altLang="zh-CN" sz="3600" dirty="0"/>
              <a:t>8</a:t>
            </a:r>
            <a:endParaRPr lang="en-US" sz="3600" dirty="0"/>
          </a:p>
        </p:txBody>
      </p:sp>
      <p:cxnSp>
        <p:nvCxnSpPr>
          <p:cNvPr id="49" name="Straight Arrow Connector 48">
            <a:extLst>
              <a:ext uri="{FF2B5EF4-FFF2-40B4-BE49-F238E27FC236}">
                <a16:creationId xmlns:a16="http://schemas.microsoft.com/office/drawing/2014/main" id="{EAD10BB8-FFCC-F545-94EF-74BE83D01618}"/>
              </a:ext>
            </a:extLst>
          </p:cNvPr>
          <p:cNvCxnSpPr>
            <a:cxnSpLocks/>
            <a:stCxn id="8" idx="3"/>
            <a:endCxn id="48" idx="1"/>
          </p:cNvCxnSpPr>
          <p:nvPr/>
        </p:nvCxnSpPr>
        <p:spPr>
          <a:xfrm flipV="1">
            <a:off x="3705726" y="6366971"/>
            <a:ext cx="633350" cy="12963"/>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0D4154DB-05EF-AD4B-A2B4-36C5CA3AA10C}"/>
              </a:ext>
            </a:extLst>
          </p:cNvPr>
          <p:cNvCxnSpPr>
            <a:cxnSpLocks/>
            <a:stCxn id="48" idx="3"/>
            <a:endCxn id="62" idx="1"/>
          </p:cNvCxnSpPr>
          <p:nvPr/>
        </p:nvCxnSpPr>
        <p:spPr>
          <a:xfrm flipV="1">
            <a:off x="4757780" y="3827178"/>
            <a:ext cx="1485060" cy="2539793"/>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023E9D8B-D861-B74D-9B1C-EA1E02FB49A4}"/>
              </a:ext>
            </a:extLst>
          </p:cNvPr>
          <p:cNvSpPr txBox="1"/>
          <p:nvPr/>
        </p:nvSpPr>
        <p:spPr>
          <a:xfrm rot="215053">
            <a:off x="3510844" y="1820599"/>
            <a:ext cx="912429" cy="369332"/>
          </a:xfrm>
          <a:prstGeom prst="rect">
            <a:avLst/>
          </a:prstGeom>
          <a:noFill/>
        </p:spPr>
        <p:txBody>
          <a:bodyPr wrap="none" rtlCol="0">
            <a:spAutoFit/>
          </a:bodyPr>
          <a:lstStyle/>
          <a:p>
            <a:r>
              <a:rPr lang="en-US" altLang="zh-CN" dirty="0">
                <a:solidFill>
                  <a:srgbClr val="FF0000"/>
                </a:solidFill>
              </a:rPr>
              <a:t>hashing</a:t>
            </a:r>
            <a:endParaRPr lang="en-US" dirty="0">
              <a:solidFill>
                <a:srgbClr val="FF0000"/>
              </a:solidFill>
            </a:endParaRPr>
          </a:p>
        </p:txBody>
      </p:sp>
      <p:sp>
        <p:nvSpPr>
          <p:cNvPr id="47" name="TextBox 46">
            <a:extLst>
              <a:ext uri="{FF2B5EF4-FFF2-40B4-BE49-F238E27FC236}">
                <a16:creationId xmlns:a16="http://schemas.microsoft.com/office/drawing/2014/main" id="{5C11E32A-1653-F64B-97B2-8FCEAB0C6E92}"/>
              </a:ext>
            </a:extLst>
          </p:cNvPr>
          <p:cNvSpPr txBox="1"/>
          <p:nvPr/>
        </p:nvSpPr>
        <p:spPr>
          <a:xfrm rot="21394762">
            <a:off x="3610788" y="5983709"/>
            <a:ext cx="912429" cy="369332"/>
          </a:xfrm>
          <a:prstGeom prst="rect">
            <a:avLst/>
          </a:prstGeom>
          <a:noFill/>
        </p:spPr>
        <p:txBody>
          <a:bodyPr wrap="none" rtlCol="0">
            <a:spAutoFit/>
          </a:bodyPr>
          <a:lstStyle/>
          <a:p>
            <a:r>
              <a:rPr lang="en-US" altLang="zh-CN" dirty="0">
                <a:solidFill>
                  <a:srgbClr val="FF0000"/>
                </a:solidFill>
              </a:rPr>
              <a:t>hashing</a:t>
            </a:r>
            <a:endParaRPr lang="en-US" dirty="0">
              <a:solidFill>
                <a:srgbClr val="FF0000"/>
              </a:solidFill>
            </a:endParaRPr>
          </a:p>
        </p:txBody>
      </p:sp>
    </p:spTree>
    <p:extLst>
      <p:ext uri="{BB962C8B-B14F-4D97-AF65-F5344CB8AC3E}">
        <p14:creationId xmlns:p14="http://schemas.microsoft.com/office/powerpoint/2010/main" val="31270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 grpId="0"/>
      <p:bldP spid="4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FF0516-3152-4541-B562-5C7AF6A9D04E}"/>
              </a:ext>
            </a:extLst>
          </p:cNvPr>
          <p:cNvPicPr>
            <a:picLocks noChangeAspect="1"/>
          </p:cNvPicPr>
          <p:nvPr/>
        </p:nvPicPr>
        <p:blipFill>
          <a:blip r:embed="rId2"/>
          <a:stretch>
            <a:fillRect/>
          </a:stretch>
        </p:blipFill>
        <p:spPr>
          <a:xfrm>
            <a:off x="756712" y="2859702"/>
            <a:ext cx="1227416" cy="767135"/>
          </a:xfrm>
          <a:prstGeom prst="rect">
            <a:avLst/>
          </a:prstGeom>
        </p:spPr>
      </p:pic>
      <p:sp>
        <p:nvSpPr>
          <p:cNvPr id="6" name="TextBox 5">
            <a:extLst>
              <a:ext uri="{FF2B5EF4-FFF2-40B4-BE49-F238E27FC236}">
                <a16:creationId xmlns:a16="http://schemas.microsoft.com/office/drawing/2014/main" id="{74916259-050C-4048-9A66-E4EAF8232B63}"/>
              </a:ext>
            </a:extLst>
          </p:cNvPr>
          <p:cNvSpPr txBox="1"/>
          <p:nvPr/>
        </p:nvSpPr>
        <p:spPr>
          <a:xfrm>
            <a:off x="4863708" y="2859702"/>
            <a:ext cx="418704" cy="646331"/>
          </a:xfrm>
          <a:prstGeom prst="rect">
            <a:avLst/>
          </a:prstGeom>
          <a:noFill/>
        </p:spPr>
        <p:txBody>
          <a:bodyPr wrap="none" rtlCol="0">
            <a:spAutoFit/>
          </a:bodyPr>
          <a:lstStyle/>
          <a:p>
            <a:r>
              <a:rPr lang="en-US" altLang="zh-CN" sz="3600" dirty="0">
                <a:solidFill>
                  <a:schemeClr val="accent3">
                    <a:lumMod val="65000"/>
                  </a:schemeClr>
                </a:solidFill>
              </a:rPr>
              <a:t>6</a:t>
            </a:r>
            <a:endParaRPr lang="en-US" sz="3600" dirty="0">
              <a:solidFill>
                <a:schemeClr val="accent3">
                  <a:lumMod val="65000"/>
                </a:schemeClr>
              </a:solidFill>
            </a:endParaRPr>
          </a:p>
        </p:txBody>
      </p:sp>
      <p:cxnSp>
        <p:nvCxnSpPr>
          <p:cNvPr id="8" name="Straight Arrow Connector 7">
            <a:extLst>
              <a:ext uri="{FF2B5EF4-FFF2-40B4-BE49-F238E27FC236}">
                <a16:creationId xmlns:a16="http://schemas.microsoft.com/office/drawing/2014/main" id="{27DF0D8F-56B1-704C-A080-6C02C257F103}"/>
              </a:ext>
            </a:extLst>
          </p:cNvPr>
          <p:cNvCxnSpPr>
            <a:cxnSpLocks/>
            <a:stCxn id="5" idx="3"/>
          </p:cNvCxnSpPr>
          <p:nvPr/>
        </p:nvCxnSpPr>
        <p:spPr>
          <a:xfrm>
            <a:off x="1984128" y="3243270"/>
            <a:ext cx="815200" cy="0"/>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0074363-35C4-8348-8FB9-751CA70CF1DA}"/>
              </a:ext>
            </a:extLst>
          </p:cNvPr>
          <p:cNvCxnSpPr>
            <a:cxnSpLocks/>
            <a:stCxn id="6" idx="3"/>
            <a:endCxn id="19" idx="1"/>
          </p:cNvCxnSpPr>
          <p:nvPr/>
        </p:nvCxnSpPr>
        <p:spPr>
          <a:xfrm flipV="1">
            <a:off x="5282412" y="2961834"/>
            <a:ext cx="1454219" cy="221034"/>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4913C765-D99E-A74B-83D1-0B35F7CB8EDF}"/>
              </a:ext>
            </a:extLst>
          </p:cNvPr>
          <p:cNvSpPr/>
          <p:nvPr/>
        </p:nvSpPr>
        <p:spPr>
          <a:xfrm>
            <a:off x="6736631" y="61747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14" name="Rectangle 13">
            <a:extLst>
              <a:ext uri="{FF2B5EF4-FFF2-40B4-BE49-F238E27FC236}">
                <a16:creationId xmlns:a16="http://schemas.microsoft.com/office/drawing/2014/main" id="{27F401E4-371D-2942-8537-0E3950BB7C80}"/>
              </a:ext>
            </a:extLst>
          </p:cNvPr>
          <p:cNvSpPr/>
          <p:nvPr/>
        </p:nvSpPr>
        <p:spPr>
          <a:xfrm>
            <a:off x="6736631" y="97804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5" name="Rectangle 14">
            <a:extLst>
              <a:ext uri="{FF2B5EF4-FFF2-40B4-BE49-F238E27FC236}">
                <a16:creationId xmlns:a16="http://schemas.microsoft.com/office/drawing/2014/main" id="{56BCF701-2568-EE40-ACFD-8CA941CFFB12}"/>
              </a:ext>
            </a:extLst>
          </p:cNvPr>
          <p:cNvSpPr/>
          <p:nvPr/>
        </p:nvSpPr>
        <p:spPr>
          <a:xfrm>
            <a:off x="6736631" y="133862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6" name="Rectangle 15">
            <a:extLst>
              <a:ext uri="{FF2B5EF4-FFF2-40B4-BE49-F238E27FC236}">
                <a16:creationId xmlns:a16="http://schemas.microsoft.com/office/drawing/2014/main" id="{E483F723-B48E-344C-971D-3AFBEA742EC3}"/>
              </a:ext>
            </a:extLst>
          </p:cNvPr>
          <p:cNvSpPr/>
          <p:nvPr/>
        </p:nvSpPr>
        <p:spPr>
          <a:xfrm>
            <a:off x="6736631" y="169919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7" name="Rectangle 16">
            <a:extLst>
              <a:ext uri="{FF2B5EF4-FFF2-40B4-BE49-F238E27FC236}">
                <a16:creationId xmlns:a16="http://schemas.microsoft.com/office/drawing/2014/main" id="{CB4AEBDE-B2FC-164F-9DFF-80CDA03E8317}"/>
              </a:ext>
            </a:extLst>
          </p:cNvPr>
          <p:cNvSpPr/>
          <p:nvPr/>
        </p:nvSpPr>
        <p:spPr>
          <a:xfrm>
            <a:off x="6736631" y="205977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8" name="Rectangle 17">
            <a:extLst>
              <a:ext uri="{FF2B5EF4-FFF2-40B4-BE49-F238E27FC236}">
                <a16:creationId xmlns:a16="http://schemas.microsoft.com/office/drawing/2014/main" id="{10A91C9E-9E87-FE43-A6B3-F5DC9AF06101}"/>
              </a:ext>
            </a:extLst>
          </p:cNvPr>
          <p:cNvSpPr/>
          <p:nvPr/>
        </p:nvSpPr>
        <p:spPr>
          <a:xfrm>
            <a:off x="6736631" y="242034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9" name="Rectangle 18">
            <a:extLst>
              <a:ext uri="{FF2B5EF4-FFF2-40B4-BE49-F238E27FC236}">
                <a16:creationId xmlns:a16="http://schemas.microsoft.com/office/drawing/2014/main" id="{B5204055-2378-9341-9BF8-365783F40162}"/>
              </a:ext>
            </a:extLst>
          </p:cNvPr>
          <p:cNvSpPr/>
          <p:nvPr/>
        </p:nvSpPr>
        <p:spPr>
          <a:xfrm>
            <a:off x="6736631" y="278092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0" name="Rectangle 19">
            <a:extLst>
              <a:ext uri="{FF2B5EF4-FFF2-40B4-BE49-F238E27FC236}">
                <a16:creationId xmlns:a16="http://schemas.microsoft.com/office/drawing/2014/main" id="{6CEB9894-7CE8-4846-8DFF-1B392E0B13A2}"/>
              </a:ext>
            </a:extLst>
          </p:cNvPr>
          <p:cNvSpPr/>
          <p:nvPr/>
        </p:nvSpPr>
        <p:spPr>
          <a:xfrm>
            <a:off x="6736631" y="314149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1" name="Rectangle 20">
            <a:extLst>
              <a:ext uri="{FF2B5EF4-FFF2-40B4-BE49-F238E27FC236}">
                <a16:creationId xmlns:a16="http://schemas.microsoft.com/office/drawing/2014/main" id="{814CB702-91DC-1646-8BDA-FD794FC52319}"/>
              </a:ext>
            </a:extLst>
          </p:cNvPr>
          <p:cNvSpPr/>
          <p:nvPr/>
        </p:nvSpPr>
        <p:spPr>
          <a:xfrm>
            <a:off x="6736631" y="38626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2" name="Rectangle 21">
            <a:extLst>
              <a:ext uri="{FF2B5EF4-FFF2-40B4-BE49-F238E27FC236}">
                <a16:creationId xmlns:a16="http://schemas.microsoft.com/office/drawing/2014/main" id="{3B6C9CEE-76FA-A34E-9538-8045AF32DB48}"/>
              </a:ext>
            </a:extLst>
          </p:cNvPr>
          <p:cNvSpPr/>
          <p:nvPr/>
        </p:nvSpPr>
        <p:spPr>
          <a:xfrm>
            <a:off x="6736631" y="422322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3" name="Rectangle 22">
            <a:extLst>
              <a:ext uri="{FF2B5EF4-FFF2-40B4-BE49-F238E27FC236}">
                <a16:creationId xmlns:a16="http://schemas.microsoft.com/office/drawing/2014/main" id="{5E4262CE-3FE2-1D4A-9A7B-7DA564BEC119}"/>
              </a:ext>
            </a:extLst>
          </p:cNvPr>
          <p:cNvSpPr/>
          <p:nvPr/>
        </p:nvSpPr>
        <p:spPr>
          <a:xfrm>
            <a:off x="6736631" y="458379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4" name="Rectangle 23">
            <a:extLst>
              <a:ext uri="{FF2B5EF4-FFF2-40B4-BE49-F238E27FC236}">
                <a16:creationId xmlns:a16="http://schemas.microsoft.com/office/drawing/2014/main" id="{57289FCA-DD0F-0043-9549-52A090E67FC3}"/>
              </a:ext>
            </a:extLst>
          </p:cNvPr>
          <p:cNvSpPr/>
          <p:nvPr/>
        </p:nvSpPr>
        <p:spPr>
          <a:xfrm>
            <a:off x="6736631" y="494437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5" name="Rectangle 24">
            <a:extLst>
              <a:ext uri="{FF2B5EF4-FFF2-40B4-BE49-F238E27FC236}">
                <a16:creationId xmlns:a16="http://schemas.microsoft.com/office/drawing/2014/main" id="{E7F09E7A-638F-A64A-B3E5-1746667A2930}"/>
              </a:ext>
            </a:extLst>
          </p:cNvPr>
          <p:cNvSpPr/>
          <p:nvPr/>
        </p:nvSpPr>
        <p:spPr>
          <a:xfrm>
            <a:off x="6736631" y="53049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6" name="Rectangle 25">
            <a:extLst>
              <a:ext uri="{FF2B5EF4-FFF2-40B4-BE49-F238E27FC236}">
                <a16:creationId xmlns:a16="http://schemas.microsoft.com/office/drawing/2014/main" id="{15072E6F-787D-E148-9FD4-019F50341B8A}"/>
              </a:ext>
            </a:extLst>
          </p:cNvPr>
          <p:cNvSpPr/>
          <p:nvPr/>
        </p:nvSpPr>
        <p:spPr>
          <a:xfrm>
            <a:off x="6736631" y="566552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7" name="Rectangle 26">
            <a:extLst>
              <a:ext uri="{FF2B5EF4-FFF2-40B4-BE49-F238E27FC236}">
                <a16:creationId xmlns:a16="http://schemas.microsoft.com/office/drawing/2014/main" id="{E4C75105-52D0-7246-A9DC-79D6B07C9991}"/>
              </a:ext>
            </a:extLst>
          </p:cNvPr>
          <p:cNvSpPr/>
          <p:nvPr/>
        </p:nvSpPr>
        <p:spPr>
          <a:xfrm>
            <a:off x="6736631" y="350206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8" name="Rectangle 27">
            <a:extLst>
              <a:ext uri="{FF2B5EF4-FFF2-40B4-BE49-F238E27FC236}">
                <a16:creationId xmlns:a16="http://schemas.microsoft.com/office/drawing/2014/main" id="{89350B30-0DC1-B148-92F7-E146743E20BA}"/>
              </a:ext>
            </a:extLst>
          </p:cNvPr>
          <p:cNvSpPr/>
          <p:nvPr/>
        </p:nvSpPr>
        <p:spPr>
          <a:xfrm>
            <a:off x="417170" y="3682980"/>
            <a:ext cx="2114873"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000000"/>
                </a:solidFill>
              </a:rPr>
              <a:t>k</a:t>
            </a:r>
            <a:r>
              <a:rPr lang="en-US" sz="2800" dirty="0">
                <a:solidFill>
                  <a:srgbClr val="000000"/>
                </a:solidFill>
              </a:rPr>
              <a:t>ey</a:t>
            </a:r>
            <a:r>
              <a:rPr lang="zh-CN" altLang="en-US" sz="2800" dirty="0">
                <a:solidFill>
                  <a:srgbClr val="000000"/>
                </a:solidFill>
              </a:rPr>
              <a:t> </a:t>
            </a:r>
            <a:r>
              <a:rPr lang="en-US" altLang="zh-CN" sz="2800" dirty="0">
                <a:solidFill>
                  <a:srgbClr val="000000"/>
                </a:solidFill>
              </a:rPr>
              <a:t>K</a:t>
            </a:r>
            <a:endParaRPr lang="en-US" sz="2800" dirty="0">
              <a:solidFill>
                <a:srgbClr val="000000"/>
              </a:solidFill>
            </a:endParaRPr>
          </a:p>
        </p:txBody>
      </p:sp>
      <p:sp>
        <p:nvSpPr>
          <p:cNvPr id="29" name="Rectangle 28">
            <a:extLst>
              <a:ext uri="{FF2B5EF4-FFF2-40B4-BE49-F238E27FC236}">
                <a16:creationId xmlns:a16="http://schemas.microsoft.com/office/drawing/2014/main" id="{065FFC2C-AF58-6F4D-A5DF-0CD6076DD307}"/>
              </a:ext>
            </a:extLst>
          </p:cNvPr>
          <p:cNvSpPr/>
          <p:nvPr/>
        </p:nvSpPr>
        <p:spPr>
          <a:xfrm>
            <a:off x="7155335" y="2660563"/>
            <a:ext cx="1110270"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000000"/>
                </a:solidFill>
              </a:rPr>
              <a:t>(K,V)</a:t>
            </a:r>
            <a:endParaRPr lang="en-US" sz="2800" dirty="0">
              <a:solidFill>
                <a:srgbClr val="000000"/>
              </a:solidFill>
            </a:endParaRPr>
          </a:p>
        </p:txBody>
      </p:sp>
      <p:sp>
        <p:nvSpPr>
          <p:cNvPr id="30" name="TextBox 29">
            <a:extLst>
              <a:ext uri="{FF2B5EF4-FFF2-40B4-BE49-F238E27FC236}">
                <a16:creationId xmlns:a16="http://schemas.microsoft.com/office/drawing/2014/main" id="{820919E3-92A7-9B45-B2BC-CF1F4C020F64}"/>
              </a:ext>
            </a:extLst>
          </p:cNvPr>
          <p:cNvSpPr txBox="1"/>
          <p:nvPr/>
        </p:nvSpPr>
        <p:spPr>
          <a:xfrm>
            <a:off x="417170" y="798384"/>
            <a:ext cx="2744277" cy="461665"/>
          </a:xfrm>
          <a:prstGeom prst="rect">
            <a:avLst/>
          </a:prstGeom>
          <a:noFill/>
        </p:spPr>
        <p:txBody>
          <a:bodyPr wrap="none" rtlCol="0">
            <a:spAutoFit/>
          </a:bodyPr>
          <a:lstStyle/>
          <a:p>
            <a:r>
              <a:rPr lang="en-US" altLang="zh-CN" sz="2400" i="1" dirty="0">
                <a:cs typeface="AL BAYAN PLAIN" pitchFamily="2" charset="-78"/>
              </a:rPr>
              <a:t>Key</a:t>
            </a:r>
            <a:r>
              <a:rPr lang="zh-CN" altLang="en-US" sz="2400" i="1" dirty="0">
                <a:cs typeface="AL BAYAN PLAIN" pitchFamily="2" charset="-78"/>
              </a:rPr>
              <a:t> </a:t>
            </a:r>
            <a:r>
              <a:rPr lang="en-US" altLang="zh-CN" sz="2400" i="1" dirty="0">
                <a:cs typeface="AL BAYAN PLAIN" pitchFamily="2" charset="-78"/>
              </a:rPr>
              <a:t>value</a:t>
            </a:r>
            <a:r>
              <a:rPr lang="zh-CN" altLang="en-US" sz="2400" i="1" dirty="0">
                <a:cs typeface="AL BAYAN PLAIN" pitchFamily="2" charset="-78"/>
              </a:rPr>
              <a:t> </a:t>
            </a:r>
            <a:r>
              <a:rPr lang="en-US" altLang="zh-CN" sz="2400" i="1" dirty="0">
                <a:cs typeface="AL BAYAN PLAIN" pitchFamily="2" charset="-78"/>
              </a:rPr>
              <a:t>pair:</a:t>
            </a:r>
            <a:r>
              <a:rPr lang="zh-CN" altLang="en-US" sz="2400" i="1" dirty="0">
                <a:cs typeface="AL BAYAN PLAIN" pitchFamily="2" charset="-78"/>
              </a:rPr>
              <a:t> </a:t>
            </a:r>
            <a:r>
              <a:rPr lang="en-US" altLang="zh-CN" sz="2400" i="1" dirty="0">
                <a:cs typeface="AL BAYAN PLAIN" pitchFamily="2" charset="-78"/>
              </a:rPr>
              <a:t>(K,</a:t>
            </a:r>
            <a:r>
              <a:rPr lang="zh-CN" altLang="en-US" sz="2400" i="1" dirty="0">
                <a:cs typeface="AL BAYAN PLAIN" pitchFamily="2" charset="-78"/>
              </a:rPr>
              <a:t> </a:t>
            </a:r>
            <a:r>
              <a:rPr lang="en-US" altLang="zh-CN" sz="2400" i="1" dirty="0">
                <a:cs typeface="AL BAYAN PLAIN" pitchFamily="2" charset="-78"/>
              </a:rPr>
              <a:t>V)</a:t>
            </a:r>
            <a:endParaRPr lang="en-US" sz="2400" i="1" dirty="0">
              <a:cs typeface="AL BAYAN PLAIN" pitchFamily="2" charset="-78"/>
            </a:endParaRPr>
          </a:p>
        </p:txBody>
      </p:sp>
      <p:sp>
        <p:nvSpPr>
          <p:cNvPr id="4" name="Rounded Rectangle 3">
            <a:extLst>
              <a:ext uri="{FF2B5EF4-FFF2-40B4-BE49-F238E27FC236}">
                <a16:creationId xmlns:a16="http://schemas.microsoft.com/office/drawing/2014/main" id="{46D243D2-82C8-9640-B79F-CE98A86D1B63}"/>
              </a:ext>
            </a:extLst>
          </p:cNvPr>
          <p:cNvSpPr/>
          <p:nvPr/>
        </p:nvSpPr>
        <p:spPr>
          <a:xfrm>
            <a:off x="2803951" y="2859702"/>
            <a:ext cx="1424429" cy="767135"/>
          </a:xfrm>
          <a:prstGeom prst="roundRect">
            <a:avLst/>
          </a:prstGeom>
          <a:noFill/>
          <a:ln>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rgbClr val="000000"/>
                </a:solidFill>
              </a:rPr>
              <a:t>Hash</a:t>
            </a:r>
            <a:r>
              <a:rPr lang="zh-CN" altLang="en-US" dirty="0">
                <a:solidFill>
                  <a:srgbClr val="000000"/>
                </a:solidFill>
              </a:rPr>
              <a:t> </a:t>
            </a:r>
            <a:r>
              <a:rPr lang="en-US" altLang="zh-CN" dirty="0">
                <a:solidFill>
                  <a:srgbClr val="000000"/>
                </a:solidFill>
              </a:rPr>
              <a:t>function</a:t>
            </a:r>
            <a:endParaRPr lang="en-US" dirty="0">
              <a:solidFill>
                <a:srgbClr val="000000"/>
              </a:solidFill>
            </a:endParaRPr>
          </a:p>
        </p:txBody>
      </p:sp>
      <p:cxnSp>
        <p:nvCxnSpPr>
          <p:cNvPr id="31" name="Straight Arrow Connector 30">
            <a:extLst>
              <a:ext uri="{FF2B5EF4-FFF2-40B4-BE49-F238E27FC236}">
                <a16:creationId xmlns:a16="http://schemas.microsoft.com/office/drawing/2014/main" id="{479509C0-3F89-BA4E-A03D-35EFD9D00717}"/>
              </a:ext>
            </a:extLst>
          </p:cNvPr>
          <p:cNvCxnSpPr>
            <a:cxnSpLocks/>
            <a:stCxn id="4" idx="3"/>
          </p:cNvCxnSpPr>
          <p:nvPr/>
        </p:nvCxnSpPr>
        <p:spPr>
          <a:xfrm>
            <a:off x="4228380" y="3243270"/>
            <a:ext cx="615799" cy="0"/>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43D19A60-313F-D345-9425-8AF365160D1A}"/>
              </a:ext>
            </a:extLst>
          </p:cNvPr>
          <p:cNvSpPr/>
          <p:nvPr/>
        </p:nvSpPr>
        <p:spPr>
          <a:xfrm>
            <a:off x="4015623" y="3341725"/>
            <a:ext cx="2114873"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rgbClr val="000000"/>
                </a:solidFill>
              </a:rPr>
              <a:t>Hash</a:t>
            </a:r>
            <a:r>
              <a:rPr lang="zh-CN" altLang="en-US" dirty="0">
                <a:solidFill>
                  <a:srgbClr val="000000"/>
                </a:solidFill>
              </a:rPr>
              <a:t> </a:t>
            </a:r>
            <a:r>
              <a:rPr lang="en-US" dirty="0">
                <a:solidFill>
                  <a:srgbClr val="000000"/>
                </a:solidFill>
              </a:rPr>
              <a:t>key</a:t>
            </a:r>
          </a:p>
        </p:txBody>
      </p:sp>
    </p:spTree>
    <p:extLst>
      <p:ext uri="{BB962C8B-B14F-4D97-AF65-F5344CB8AC3E}">
        <p14:creationId xmlns:p14="http://schemas.microsoft.com/office/powerpoint/2010/main" val="335866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p:bldP spid="29" grpId="0"/>
      <p:bldP spid="30" grpId="0"/>
      <p:bldP spid="4" grpId="0" animBg="1"/>
      <p:bldP spid="3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C0D37-94A4-457F-DCC4-9C913EA22271}"/>
              </a:ext>
            </a:extLst>
          </p:cNvPr>
          <p:cNvSpPr>
            <a:spLocks noGrp="1"/>
          </p:cNvSpPr>
          <p:nvPr>
            <p:ph type="title"/>
          </p:nvPr>
        </p:nvSpPr>
        <p:spPr/>
        <p:txBody>
          <a:bodyPr/>
          <a:lstStyle/>
          <a:p>
            <a:r>
              <a:rPr lang="en-US" dirty="0" err="1"/>
              <a:t>ArrayMap</a:t>
            </a:r>
            <a:endParaRPr lang="en-US" dirty="0"/>
          </a:p>
        </p:txBody>
      </p:sp>
      <p:pic>
        <p:nvPicPr>
          <p:cNvPr id="4" name="Picture 3">
            <a:extLst>
              <a:ext uri="{FF2B5EF4-FFF2-40B4-BE49-F238E27FC236}">
                <a16:creationId xmlns:a16="http://schemas.microsoft.com/office/drawing/2014/main" id="{EC8E0851-91FD-BF29-C4DE-872DFAD7C9D9}"/>
              </a:ext>
            </a:extLst>
          </p:cNvPr>
          <p:cNvPicPr>
            <a:picLocks noChangeAspect="1"/>
          </p:cNvPicPr>
          <p:nvPr/>
        </p:nvPicPr>
        <p:blipFill>
          <a:blip r:embed="rId2"/>
          <a:stretch>
            <a:fillRect/>
          </a:stretch>
        </p:blipFill>
        <p:spPr>
          <a:xfrm>
            <a:off x="3505200" y="1240589"/>
            <a:ext cx="4384371" cy="49313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58579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7CD87A-EB1B-EF42-8909-D46215648DEE}"/>
              </a:ext>
            </a:extLst>
          </p:cNvPr>
          <p:cNvSpPr>
            <a:spLocks noGrp="1"/>
          </p:cNvSpPr>
          <p:nvPr>
            <p:ph type="title"/>
          </p:nvPr>
        </p:nvSpPr>
        <p:spPr/>
        <p:txBody>
          <a:bodyPr/>
          <a:lstStyle/>
          <a:p>
            <a:r>
              <a:rPr lang="en-US" altLang="zh-CN" dirty="0"/>
              <a:t>Hashing</a:t>
            </a:r>
            <a:endParaRPr lang="en-US" dirty="0"/>
          </a:p>
        </p:txBody>
      </p:sp>
      <p:sp>
        <p:nvSpPr>
          <p:cNvPr id="39" name="Rectangle 38">
            <a:extLst>
              <a:ext uri="{FF2B5EF4-FFF2-40B4-BE49-F238E27FC236}">
                <a16:creationId xmlns:a16="http://schemas.microsoft.com/office/drawing/2014/main" id="{A4945FEE-1DA5-E34D-BD99-CD1BED4CBFFC}"/>
              </a:ext>
            </a:extLst>
          </p:cNvPr>
          <p:cNvSpPr/>
          <p:nvPr/>
        </p:nvSpPr>
        <p:spPr>
          <a:xfrm>
            <a:off x="2596783" y="2770236"/>
            <a:ext cx="938911" cy="523220"/>
          </a:xfrm>
          <a:prstGeom prst="rect">
            <a:avLst/>
          </a:prstGeom>
        </p:spPr>
        <p:txBody>
          <a:bodyPr wrap="none">
            <a:spAutoFit/>
          </a:bodyPr>
          <a:lstStyle/>
          <a:p>
            <a:r>
              <a:rPr lang="en-US" sz="2800" dirty="0"/>
              <a:t>Key x</a:t>
            </a:r>
          </a:p>
        </p:txBody>
      </p:sp>
      <p:cxnSp>
        <p:nvCxnSpPr>
          <p:cNvPr id="44" name="Straight Arrow Connector 43">
            <a:extLst>
              <a:ext uri="{FF2B5EF4-FFF2-40B4-BE49-F238E27FC236}">
                <a16:creationId xmlns:a16="http://schemas.microsoft.com/office/drawing/2014/main" id="{2D9D47FF-B31E-584C-B3B2-0ED062A00315}"/>
              </a:ext>
            </a:extLst>
          </p:cNvPr>
          <p:cNvCxnSpPr>
            <a:cxnSpLocks/>
            <a:stCxn id="39" idx="3"/>
            <a:endCxn id="54" idx="1"/>
          </p:cNvCxnSpPr>
          <p:nvPr/>
        </p:nvCxnSpPr>
        <p:spPr>
          <a:xfrm>
            <a:off x="3535694" y="3031846"/>
            <a:ext cx="2015413" cy="0"/>
          </a:xfrm>
          <a:prstGeom prst="straightConnector1">
            <a:avLst/>
          </a:prstGeom>
          <a:ln w="34925">
            <a:solidFill>
              <a:srgbClr val="FF0000"/>
            </a:solidFill>
            <a:prstDash val="sysDash"/>
            <a:tailEnd type="stealth" w="lg" len="lg"/>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326EEC1E-1269-DF45-BF97-45AE22A6BEF0}"/>
              </a:ext>
            </a:extLst>
          </p:cNvPr>
          <p:cNvSpPr txBox="1"/>
          <p:nvPr/>
        </p:nvSpPr>
        <p:spPr>
          <a:xfrm>
            <a:off x="5551107" y="2770236"/>
            <a:ext cx="1224374" cy="523220"/>
          </a:xfrm>
          <a:prstGeom prst="rect">
            <a:avLst/>
          </a:prstGeom>
          <a:noFill/>
        </p:spPr>
        <p:txBody>
          <a:bodyPr wrap="none" rtlCol="0">
            <a:spAutoFit/>
          </a:bodyPr>
          <a:lstStyle/>
          <a:p>
            <a:r>
              <a:rPr lang="en-US" sz="2800" dirty="0">
                <a:solidFill>
                  <a:schemeClr val="bg2">
                    <a:lumMod val="65000"/>
                  </a:schemeClr>
                </a:solidFill>
              </a:rPr>
              <a:t>Index y</a:t>
            </a:r>
          </a:p>
        </p:txBody>
      </p:sp>
      <p:sp>
        <p:nvSpPr>
          <p:cNvPr id="45" name="Rectangle 44">
            <a:extLst>
              <a:ext uri="{FF2B5EF4-FFF2-40B4-BE49-F238E27FC236}">
                <a16:creationId xmlns:a16="http://schemas.microsoft.com/office/drawing/2014/main" id="{112ABA3D-D37B-F740-93EB-389817120922}"/>
              </a:ext>
            </a:extLst>
          </p:cNvPr>
          <p:cNvSpPr/>
          <p:nvPr/>
        </p:nvSpPr>
        <p:spPr>
          <a:xfrm>
            <a:off x="2537086" y="3699721"/>
            <a:ext cx="1045479" cy="523220"/>
          </a:xfrm>
          <a:prstGeom prst="rect">
            <a:avLst/>
          </a:prstGeom>
        </p:spPr>
        <p:txBody>
          <a:bodyPr wrap="none">
            <a:spAutoFit/>
          </a:bodyPr>
          <a:lstStyle/>
          <a:p>
            <a:r>
              <a:rPr lang="en-US" sz="2800" b="1" dirty="0">
                <a:solidFill>
                  <a:srgbClr val="00B050"/>
                </a:solidFill>
              </a:rPr>
              <a:t>“Key”</a:t>
            </a:r>
          </a:p>
        </p:txBody>
      </p:sp>
      <p:sp>
        <p:nvSpPr>
          <p:cNvPr id="49" name="Rectangle 48">
            <a:extLst>
              <a:ext uri="{FF2B5EF4-FFF2-40B4-BE49-F238E27FC236}">
                <a16:creationId xmlns:a16="http://schemas.microsoft.com/office/drawing/2014/main" id="{E5161C8B-6839-2345-B33E-A8534859EEC1}"/>
              </a:ext>
            </a:extLst>
          </p:cNvPr>
          <p:cNvSpPr/>
          <p:nvPr/>
        </p:nvSpPr>
        <p:spPr>
          <a:xfrm>
            <a:off x="5071074" y="3699721"/>
            <a:ext cx="1866217" cy="523220"/>
          </a:xfrm>
          <a:prstGeom prst="rect">
            <a:avLst/>
          </a:prstGeom>
        </p:spPr>
        <p:txBody>
          <a:bodyPr wrap="none">
            <a:spAutoFit/>
          </a:bodyPr>
          <a:lstStyle/>
          <a:p>
            <a:r>
              <a:rPr lang="en-US" sz="2800" b="1" dirty="0">
                <a:solidFill>
                  <a:srgbClr val="00B0F0"/>
                </a:solidFill>
              </a:rPr>
              <a:t>“Hash Key”</a:t>
            </a:r>
          </a:p>
        </p:txBody>
      </p:sp>
      <p:sp>
        <p:nvSpPr>
          <p:cNvPr id="46" name="Rectangle 45">
            <a:extLst>
              <a:ext uri="{FF2B5EF4-FFF2-40B4-BE49-F238E27FC236}">
                <a16:creationId xmlns:a16="http://schemas.microsoft.com/office/drawing/2014/main" id="{3BBE6BFD-3251-2D45-A88B-59FD3948896C}"/>
              </a:ext>
            </a:extLst>
          </p:cNvPr>
          <p:cNvSpPr/>
          <p:nvPr/>
        </p:nvSpPr>
        <p:spPr>
          <a:xfrm>
            <a:off x="2537086" y="4567650"/>
            <a:ext cx="1058303" cy="523220"/>
          </a:xfrm>
          <a:prstGeom prst="rect">
            <a:avLst/>
          </a:prstGeom>
        </p:spPr>
        <p:txBody>
          <a:bodyPr wrap="none">
            <a:spAutoFit/>
          </a:bodyPr>
          <a:lstStyle/>
          <a:p>
            <a:r>
              <a:rPr lang="en-US" altLang="zh-CN" sz="2800" b="1" dirty="0">
                <a:solidFill>
                  <a:srgbClr val="00B050"/>
                </a:solidFill>
              </a:rPr>
              <a:t>String</a:t>
            </a:r>
            <a:endParaRPr lang="en-US" sz="2800" b="1" dirty="0">
              <a:solidFill>
                <a:srgbClr val="00B050"/>
              </a:solidFill>
            </a:endParaRPr>
          </a:p>
        </p:txBody>
      </p:sp>
      <p:sp>
        <p:nvSpPr>
          <p:cNvPr id="47" name="Rectangle 46">
            <a:extLst>
              <a:ext uri="{FF2B5EF4-FFF2-40B4-BE49-F238E27FC236}">
                <a16:creationId xmlns:a16="http://schemas.microsoft.com/office/drawing/2014/main" id="{34AFF621-D332-2E49-BB39-D5CD717A0F72}"/>
              </a:ext>
            </a:extLst>
          </p:cNvPr>
          <p:cNvSpPr/>
          <p:nvPr/>
        </p:nvSpPr>
        <p:spPr>
          <a:xfrm>
            <a:off x="5380614" y="4567650"/>
            <a:ext cx="1247136" cy="523220"/>
          </a:xfrm>
          <a:prstGeom prst="rect">
            <a:avLst/>
          </a:prstGeom>
        </p:spPr>
        <p:txBody>
          <a:bodyPr wrap="none">
            <a:spAutoFit/>
          </a:bodyPr>
          <a:lstStyle/>
          <a:p>
            <a:r>
              <a:rPr lang="en-US" altLang="zh-CN" sz="2800" b="1" dirty="0">
                <a:solidFill>
                  <a:srgbClr val="00B0F0"/>
                </a:solidFill>
              </a:rPr>
              <a:t>Integer</a:t>
            </a:r>
            <a:endParaRPr lang="en-US" sz="2800" b="1" dirty="0">
              <a:solidFill>
                <a:srgbClr val="00B0F0"/>
              </a:solidFill>
            </a:endParaRPr>
          </a:p>
        </p:txBody>
      </p:sp>
    </p:spTree>
    <p:extLst>
      <p:ext uri="{BB962C8B-B14F-4D97-AF65-F5344CB8AC3E}">
        <p14:creationId xmlns:p14="http://schemas.microsoft.com/office/powerpoint/2010/main" val="134280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9" grpId="0"/>
      <p:bldP spid="46" grpId="0"/>
      <p:bldP spid="4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46FB76-6ADE-C649-9923-B2DC27F0362D}"/>
              </a:ext>
            </a:extLst>
          </p:cNvPr>
          <p:cNvSpPr>
            <a:spLocks noGrp="1"/>
          </p:cNvSpPr>
          <p:nvPr>
            <p:ph type="title"/>
          </p:nvPr>
        </p:nvSpPr>
        <p:spPr/>
        <p:txBody>
          <a:bodyPr/>
          <a:lstStyle/>
          <a:p>
            <a:r>
              <a:rPr lang="en-US" altLang="zh-CN" dirty="0"/>
              <a:t>Hashing</a:t>
            </a:r>
            <a:endParaRPr lang="en-US" dirty="0"/>
          </a:p>
        </p:txBody>
      </p:sp>
      <p:sp>
        <p:nvSpPr>
          <p:cNvPr id="4" name="Rectangle 3">
            <a:extLst>
              <a:ext uri="{FF2B5EF4-FFF2-40B4-BE49-F238E27FC236}">
                <a16:creationId xmlns:a16="http://schemas.microsoft.com/office/drawing/2014/main" id="{36FF88B2-19F9-0F46-B739-E8FE131DFAF1}"/>
              </a:ext>
            </a:extLst>
          </p:cNvPr>
          <p:cNvSpPr/>
          <p:nvPr/>
        </p:nvSpPr>
        <p:spPr>
          <a:xfrm>
            <a:off x="4359595" y="758010"/>
            <a:ext cx="938911" cy="523220"/>
          </a:xfrm>
          <a:prstGeom prst="rect">
            <a:avLst/>
          </a:prstGeom>
        </p:spPr>
        <p:txBody>
          <a:bodyPr wrap="none">
            <a:spAutoFit/>
          </a:bodyPr>
          <a:lstStyle/>
          <a:p>
            <a:r>
              <a:rPr lang="en-US" sz="2800" dirty="0"/>
              <a:t>Key x</a:t>
            </a:r>
          </a:p>
        </p:txBody>
      </p:sp>
      <p:cxnSp>
        <p:nvCxnSpPr>
          <p:cNvPr id="5" name="Straight Arrow Connector 4">
            <a:extLst>
              <a:ext uri="{FF2B5EF4-FFF2-40B4-BE49-F238E27FC236}">
                <a16:creationId xmlns:a16="http://schemas.microsoft.com/office/drawing/2014/main" id="{064BD311-0000-EF43-9637-DA1B9F32949C}"/>
              </a:ext>
            </a:extLst>
          </p:cNvPr>
          <p:cNvCxnSpPr>
            <a:cxnSpLocks/>
            <a:stCxn id="4" idx="3"/>
            <a:endCxn id="6" idx="1"/>
          </p:cNvCxnSpPr>
          <p:nvPr/>
        </p:nvCxnSpPr>
        <p:spPr>
          <a:xfrm>
            <a:off x="5298506" y="1019620"/>
            <a:ext cx="2015413" cy="0"/>
          </a:xfrm>
          <a:prstGeom prst="straightConnector1">
            <a:avLst/>
          </a:prstGeom>
          <a:ln w="34925">
            <a:solidFill>
              <a:srgbClr val="FF0000"/>
            </a:solidFill>
            <a:prstDash val="sysDash"/>
            <a:tailEnd type="stealth" w="lg" len="lg"/>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1E889DF-C05D-5C43-9EF9-B3C1852D43BE}"/>
              </a:ext>
            </a:extLst>
          </p:cNvPr>
          <p:cNvSpPr txBox="1"/>
          <p:nvPr/>
        </p:nvSpPr>
        <p:spPr>
          <a:xfrm>
            <a:off x="7313919" y="758010"/>
            <a:ext cx="1224374" cy="523220"/>
          </a:xfrm>
          <a:prstGeom prst="rect">
            <a:avLst/>
          </a:prstGeom>
          <a:noFill/>
        </p:spPr>
        <p:txBody>
          <a:bodyPr wrap="none" rtlCol="0">
            <a:spAutoFit/>
          </a:bodyPr>
          <a:lstStyle/>
          <a:p>
            <a:r>
              <a:rPr lang="en-US" sz="2800" dirty="0">
                <a:solidFill>
                  <a:schemeClr val="bg2">
                    <a:lumMod val="65000"/>
                  </a:schemeClr>
                </a:solidFill>
              </a:rPr>
              <a:t>Index y</a:t>
            </a:r>
          </a:p>
        </p:txBody>
      </p:sp>
      <p:sp>
        <p:nvSpPr>
          <p:cNvPr id="9" name="Rectangle 8">
            <a:extLst>
              <a:ext uri="{FF2B5EF4-FFF2-40B4-BE49-F238E27FC236}">
                <a16:creationId xmlns:a16="http://schemas.microsoft.com/office/drawing/2014/main" id="{C4488C3B-AD39-7B47-BED7-C8BC24714705}"/>
              </a:ext>
            </a:extLst>
          </p:cNvPr>
          <p:cNvSpPr/>
          <p:nvPr/>
        </p:nvSpPr>
        <p:spPr>
          <a:xfrm>
            <a:off x="4351755" y="1488398"/>
            <a:ext cx="1058303" cy="523220"/>
          </a:xfrm>
          <a:prstGeom prst="rect">
            <a:avLst/>
          </a:prstGeom>
        </p:spPr>
        <p:txBody>
          <a:bodyPr wrap="none">
            <a:spAutoFit/>
          </a:bodyPr>
          <a:lstStyle/>
          <a:p>
            <a:r>
              <a:rPr lang="en-US" altLang="zh-CN" sz="2800" b="1" dirty="0">
                <a:solidFill>
                  <a:srgbClr val="00B050"/>
                </a:solidFill>
              </a:rPr>
              <a:t>String</a:t>
            </a:r>
            <a:endParaRPr lang="en-US" sz="2800" b="1" dirty="0">
              <a:solidFill>
                <a:srgbClr val="00B050"/>
              </a:solidFill>
            </a:endParaRPr>
          </a:p>
        </p:txBody>
      </p:sp>
      <p:sp>
        <p:nvSpPr>
          <p:cNvPr id="10" name="Rectangle 9">
            <a:extLst>
              <a:ext uri="{FF2B5EF4-FFF2-40B4-BE49-F238E27FC236}">
                <a16:creationId xmlns:a16="http://schemas.microsoft.com/office/drawing/2014/main" id="{A4424E50-01A2-CB4F-8519-EA5AE8C65C1B}"/>
              </a:ext>
            </a:extLst>
          </p:cNvPr>
          <p:cNvSpPr/>
          <p:nvPr/>
        </p:nvSpPr>
        <p:spPr>
          <a:xfrm>
            <a:off x="7225108" y="1488398"/>
            <a:ext cx="1247136" cy="523220"/>
          </a:xfrm>
          <a:prstGeom prst="rect">
            <a:avLst/>
          </a:prstGeom>
        </p:spPr>
        <p:txBody>
          <a:bodyPr wrap="none">
            <a:spAutoFit/>
          </a:bodyPr>
          <a:lstStyle/>
          <a:p>
            <a:r>
              <a:rPr lang="en-US" altLang="zh-CN" sz="2800" b="1" dirty="0">
                <a:solidFill>
                  <a:srgbClr val="00B0F0"/>
                </a:solidFill>
              </a:rPr>
              <a:t>Integer</a:t>
            </a:r>
            <a:endParaRPr lang="en-US" sz="2800" b="1" dirty="0">
              <a:solidFill>
                <a:srgbClr val="00B0F0"/>
              </a:solidFill>
            </a:endParaRPr>
          </a:p>
        </p:txBody>
      </p:sp>
      <p:pic>
        <p:nvPicPr>
          <p:cNvPr id="2" name="Picture 1">
            <a:extLst>
              <a:ext uri="{FF2B5EF4-FFF2-40B4-BE49-F238E27FC236}">
                <a16:creationId xmlns:a16="http://schemas.microsoft.com/office/drawing/2014/main" id="{E36CFEBE-58FA-44F4-239D-B0CE775C3A5C}"/>
              </a:ext>
            </a:extLst>
          </p:cNvPr>
          <p:cNvPicPr>
            <a:picLocks noChangeAspect="1"/>
          </p:cNvPicPr>
          <p:nvPr/>
        </p:nvPicPr>
        <p:blipFill>
          <a:blip r:embed="rId2"/>
          <a:stretch>
            <a:fillRect/>
          </a:stretch>
        </p:blipFill>
        <p:spPr>
          <a:xfrm>
            <a:off x="1421016" y="3140730"/>
            <a:ext cx="5381702" cy="1511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893628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8F3A2-CFD3-7F40-9C52-F2EDDE832633}"/>
              </a:ext>
            </a:extLst>
          </p:cNvPr>
          <p:cNvSpPr>
            <a:spLocks noGrp="1"/>
          </p:cNvSpPr>
          <p:nvPr>
            <p:ph type="title"/>
          </p:nvPr>
        </p:nvSpPr>
        <p:spPr/>
        <p:txBody>
          <a:bodyPr/>
          <a:lstStyle/>
          <a:p>
            <a:r>
              <a:rPr lang="en-US" altLang="zh-CN" dirty="0"/>
              <a:t>Collision</a:t>
            </a:r>
            <a:endParaRPr lang="en-US" dirty="0"/>
          </a:p>
        </p:txBody>
      </p:sp>
      <p:cxnSp>
        <p:nvCxnSpPr>
          <p:cNvPr id="80" name="Straight Arrow Connector 79">
            <a:extLst>
              <a:ext uri="{FF2B5EF4-FFF2-40B4-BE49-F238E27FC236}">
                <a16:creationId xmlns:a16="http://schemas.microsoft.com/office/drawing/2014/main" id="{16D14EF0-16E1-DF45-8B86-AF45F7F4BBFB}"/>
              </a:ext>
            </a:extLst>
          </p:cNvPr>
          <p:cNvCxnSpPr>
            <a:cxnSpLocks/>
            <a:stCxn id="39" idx="3"/>
          </p:cNvCxnSpPr>
          <p:nvPr/>
        </p:nvCxnSpPr>
        <p:spPr>
          <a:xfrm flipV="1">
            <a:off x="2718228" y="2175633"/>
            <a:ext cx="2388577" cy="1813604"/>
          </a:xfrm>
          <a:prstGeom prst="straightConnector1">
            <a:avLst/>
          </a:prstGeom>
          <a:ln w="1587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BB14CB60-8611-BE42-A48D-840EBFF722F6}"/>
              </a:ext>
            </a:extLst>
          </p:cNvPr>
          <p:cNvSpPr/>
          <p:nvPr/>
        </p:nvSpPr>
        <p:spPr>
          <a:xfrm>
            <a:off x="1474490" y="3758404"/>
            <a:ext cx="1243738" cy="461665"/>
          </a:xfrm>
          <a:prstGeom prst="rect">
            <a:avLst/>
          </a:prstGeom>
          <a:ln>
            <a:solidFill>
              <a:schemeClr val="accent1"/>
            </a:solidFill>
          </a:ln>
        </p:spPr>
        <p:txBody>
          <a:bodyPr wrap="none">
            <a:spAutoFit/>
          </a:bodyPr>
          <a:lstStyle/>
          <a:p>
            <a:r>
              <a:rPr lang="en-US" sz="2400" dirty="0"/>
              <a:t>key=</a:t>
            </a:r>
            <a:r>
              <a:rPr lang="en-US" altLang="zh-CN" sz="2400" dirty="0"/>
              <a:t>Ron</a:t>
            </a:r>
            <a:endParaRPr lang="en-US" sz="2400" dirty="0"/>
          </a:p>
        </p:txBody>
      </p:sp>
      <p:sp>
        <p:nvSpPr>
          <p:cNvPr id="71" name="Rectangle 70">
            <a:extLst>
              <a:ext uri="{FF2B5EF4-FFF2-40B4-BE49-F238E27FC236}">
                <a16:creationId xmlns:a16="http://schemas.microsoft.com/office/drawing/2014/main" id="{764C2098-BCEA-AB40-936B-BB5AE7A21E7A}"/>
              </a:ext>
            </a:extLst>
          </p:cNvPr>
          <p:cNvSpPr/>
          <p:nvPr/>
        </p:nvSpPr>
        <p:spPr>
          <a:xfrm>
            <a:off x="1474490" y="2577302"/>
            <a:ext cx="1318310" cy="461665"/>
          </a:xfrm>
          <a:prstGeom prst="rect">
            <a:avLst/>
          </a:prstGeom>
          <a:ln>
            <a:solidFill>
              <a:schemeClr val="accent1"/>
            </a:solidFill>
          </a:ln>
        </p:spPr>
        <p:txBody>
          <a:bodyPr wrap="square">
            <a:spAutoFit/>
          </a:bodyPr>
          <a:lstStyle/>
          <a:p>
            <a:r>
              <a:rPr lang="en-US" sz="2400" dirty="0"/>
              <a:t>key=</a:t>
            </a:r>
            <a:r>
              <a:rPr lang="en-US" altLang="zh-CN" sz="2400" dirty="0"/>
              <a:t>Sam</a:t>
            </a:r>
            <a:endParaRPr lang="en-US" sz="2400" dirty="0"/>
          </a:p>
        </p:txBody>
      </p:sp>
      <p:cxnSp>
        <p:nvCxnSpPr>
          <p:cNvPr id="42" name="Straight Arrow Connector 41">
            <a:extLst>
              <a:ext uri="{FF2B5EF4-FFF2-40B4-BE49-F238E27FC236}">
                <a16:creationId xmlns:a16="http://schemas.microsoft.com/office/drawing/2014/main" id="{6D95DF61-85BE-F14A-BCCE-F1C886C1AA19}"/>
              </a:ext>
            </a:extLst>
          </p:cNvPr>
          <p:cNvCxnSpPr>
            <a:cxnSpLocks/>
            <a:stCxn id="71" idx="3"/>
          </p:cNvCxnSpPr>
          <p:nvPr/>
        </p:nvCxnSpPr>
        <p:spPr>
          <a:xfrm flipV="1">
            <a:off x="2792800" y="2175633"/>
            <a:ext cx="2222260" cy="632502"/>
          </a:xfrm>
          <a:prstGeom prst="straightConnector1">
            <a:avLst/>
          </a:prstGeom>
          <a:ln w="1587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9AA91FF6-3ABE-464B-86F9-F2FB2E8A8369}"/>
              </a:ext>
            </a:extLst>
          </p:cNvPr>
          <p:cNvGrpSpPr/>
          <p:nvPr/>
        </p:nvGrpSpPr>
        <p:grpSpPr>
          <a:xfrm>
            <a:off x="5106805" y="867510"/>
            <a:ext cx="488538" cy="5409876"/>
            <a:chOff x="6242840" y="761671"/>
            <a:chExt cx="488538" cy="5409876"/>
          </a:xfrm>
        </p:grpSpPr>
        <p:sp>
          <p:nvSpPr>
            <p:cNvPr id="43" name="Rectangle 42">
              <a:extLst>
                <a:ext uri="{FF2B5EF4-FFF2-40B4-BE49-F238E27FC236}">
                  <a16:creationId xmlns:a16="http://schemas.microsoft.com/office/drawing/2014/main" id="{482238E5-CCAC-8843-ABAB-4174BDD7258B}"/>
                </a:ext>
              </a:extLst>
            </p:cNvPr>
            <p:cNvSpPr/>
            <p:nvPr/>
          </p:nvSpPr>
          <p:spPr>
            <a:xfrm>
              <a:off x="6242840" y="76167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44" name="Rectangle 43">
              <a:extLst>
                <a:ext uri="{FF2B5EF4-FFF2-40B4-BE49-F238E27FC236}">
                  <a16:creationId xmlns:a16="http://schemas.microsoft.com/office/drawing/2014/main" id="{699B48BA-14CB-7847-B68E-6CDC19A72A1B}"/>
                </a:ext>
              </a:extLst>
            </p:cNvPr>
            <p:cNvSpPr/>
            <p:nvPr/>
          </p:nvSpPr>
          <p:spPr>
            <a:xfrm>
              <a:off x="6242840" y="112224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A05BED2E-01EB-EA42-9C54-4FB06A1F7D29}"/>
                </a:ext>
              </a:extLst>
            </p:cNvPr>
            <p:cNvSpPr/>
            <p:nvPr/>
          </p:nvSpPr>
          <p:spPr>
            <a:xfrm>
              <a:off x="6242840" y="148282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6" name="Rectangle 45">
              <a:extLst>
                <a:ext uri="{FF2B5EF4-FFF2-40B4-BE49-F238E27FC236}">
                  <a16:creationId xmlns:a16="http://schemas.microsoft.com/office/drawing/2014/main" id="{03191534-4E8A-6A45-AB41-D1EF294321E1}"/>
                </a:ext>
              </a:extLst>
            </p:cNvPr>
            <p:cNvSpPr/>
            <p:nvPr/>
          </p:nvSpPr>
          <p:spPr>
            <a:xfrm>
              <a:off x="6242840" y="184339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7" name="Rectangle 46">
              <a:extLst>
                <a:ext uri="{FF2B5EF4-FFF2-40B4-BE49-F238E27FC236}">
                  <a16:creationId xmlns:a16="http://schemas.microsoft.com/office/drawing/2014/main" id="{4F23E179-255D-C740-B97B-15C2624193FA}"/>
                </a:ext>
              </a:extLst>
            </p:cNvPr>
            <p:cNvSpPr/>
            <p:nvPr/>
          </p:nvSpPr>
          <p:spPr>
            <a:xfrm>
              <a:off x="6242840" y="220397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8" name="Rectangle 47">
              <a:extLst>
                <a:ext uri="{FF2B5EF4-FFF2-40B4-BE49-F238E27FC236}">
                  <a16:creationId xmlns:a16="http://schemas.microsoft.com/office/drawing/2014/main" id="{91A9BD32-AAFB-0D4B-89EF-22E82950BE49}"/>
                </a:ext>
              </a:extLst>
            </p:cNvPr>
            <p:cNvSpPr/>
            <p:nvPr/>
          </p:nvSpPr>
          <p:spPr>
            <a:xfrm>
              <a:off x="6242840" y="256454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9" name="Rectangle 48">
              <a:extLst>
                <a:ext uri="{FF2B5EF4-FFF2-40B4-BE49-F238E27FC236}">
                  <a16:creationId xmlns:a16="http://schemas.microsoft.com/office/drawing/2014/main" id="{86293594-126A-0241-8660-A255D55DF303}"/>
                </a:ext>
              </a:extLst>
            </p:cNvPr>
            <p:cNvSpPr/>
            <p:nvPr/>
          </p:nvSpPr>
          <p:spPr>
            <a:xfrm>
              <a:off x="6242840" y="292512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50" name="Rectangle 49">
              <a:extLst>
                <a:ext uri="{FF2B5EF4-FFF2-40B4-BE49-F238E27FC236}">
                  <a16:creationId xmlns:a16="http://schemas.microsoft.com/office/drawing/2014/main" id="{BE12266E-F3AD-D04B-BAC5-BD3C1C17B194}"/>
                </a:ext>
              </a:extLst>
            </p:cNvPr>
            <p:cNvSpPr/>
            <p:nvPr/>
          </p:nvSpPr>
          <p:spPr>
            <a:xfrm>
              <a:off x="6242840" y="328569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1" name="Rectangle 50">
              <a:extLst>
                <a:ext uri="{FF2B5EF4-FFF2-40B4-BE49-F238E27FC236}">
                  <a16:creationId xmlns:a16="http://schemas.microsoft.com/office/drawing/2014/main" id="{D7A61991-5E22-9D4F-8752-00CED4EF7A47}"/>
                </a:ext>
              </a:extLst>
            </p:cNvPr>
            <p:cNvSpPr/>
            <p:nvPr/>
          </p:nvSpPr>
          <p:spPr>
            <a:xfrm>
              <a:off x="6242840" y="400684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6" name="Rectangle 55">
              <a:extLst>
                <a:ext uri="{FF2B5EF4-FFF2-40B4-BE49-F238E27FC236}">
                  <a16:creationId xmlns:a16="http://schemas.microsoft.com/office/drawing/2014/main" id="{762D4C94-B934-5448-87CA-EC63066ED7B3}"/>
                </a:ext>
              </a:extLst>
            </p:cNvPr>
            <p:cNvSpPr/>
            <p:nvPr/>
          </p:nvSpPr>
          <p:spPr>
            <a:xfrm>
              <a:off x="6242840" y="436742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7" name="Rectangle 56">
              <a:extLst>
                <a:ext uri="{FF2B5EF4-FFF2-40B4-BE49-F238E27FC236}">
                  <a16:creationId xmlns:a16="http://schemas.microsoft.com/office/drawing/2014/main" id="{22F28D72-6EA6-C647-A982-3BACE1DBF5A9}"/>
                </a:ext>
              </a:extLst>
            </p:cNvPr>
            <p:cNvSpPr/>
            <p:nvPr/>
          </p:nvSpPr>
          <p:spPr>
            <a:xfrm>
              <a:off x="6242840" y="472799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8" name="Rectangle 57">
              <a:extLst>
                <a:ext uri="{FF2B5EF4-FFF2-40B4-BE49-F238E27FC236}">
                  <a16:creationId xmlns:a16="http://schemas.microsoft.com/office/drawing/2014/main" id="{C5F91F37-D9ED-E14F-97D9-AF07E39DF058}"/>
                </a:ext>
              </a:extLst>
            </p:cNvPr>
            <p:cNvSpPr/>
            <p:nvPr/>
          </p:nvSpPr>
          <p:spPr>
            <a:xfrm>
              <a:off x="6242840" y="508857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2" name="Rectangle 71">
              <a:extLst>
                <a:ext uri="{FF2B5EF4-FFF2-40B4-BE49-F238E27FC236}">
                  <a16:creationId xmlns:a16="http://schemas.microsoft.com/office/drawing/2014/main" id="{8C29B2CA-F44C-684A-912B-0C3EEEB21FA3}"/>
                </a:ext>
              </a:extLst>
            </p:cNvPr>
            <p:cNvSpPr/>
            <p:nvPr/>
          </p:nvSpPr>
          <p:spPr>
            <a:xfrm>
              <a:off x="6242840" y="544914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3" name="Rectangle 72">
              <a:extLst>
                <a:ext uri="{FF2B5EF4-FFF2-40B4-BE49-F238E27FC236}">
                  <a16:creationId xmlns:a16="http://schemas.microsoft.com/office/drawing/2014/main" id="{ADBDE383-CA33-5142-A085-8AAAC7B54912}"/>
                </a:ext>
              </a:extLst>
            </p:cNvPr>
            <p:cNvSpPr/>
            <p:nvPr/>
          </p:nvSpPr>
          <p:spPr>
            <a:xfrm>
              <a:off x="6242840" y="5809725"/>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8" name="Rectangle 77">
              <a:extLst>
                <a:ext uri="{FF2B5EF4-FFF2-40B4-BE49-F238E27FC236}">
                  <a16:creationId xmlns:a16="http://schemas.microsoft.com/office/drawing/2014/main" id="{E47261E5-8E69-6B45-96BF-D7D77D07AC9C}"/>
                </a:ext>
              </a:extLst>
            </p:cNvPr>
            <p:cNvSpPr/>
            <p:nvPr/>
          </p:nvSpPr>
          <p:spPr>
            <a:xfrm>
              <a:off x="6242840" y="364626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grpSp>
      <p:sp>
        <p:nvSpPr>
          <p:cNvPr id="17" name="Explosion 2 16">
            <a:extLst>
              <a:ext uri="{FF2B5EF4-FFF2-40B4-BE49-F238E27FC236}">
                <a16:creationId xmlns:a16="http://schemas.microsoft.com/office/drawing/2014/main" id="{4974EBAC-F6F6-AB49-8C90-18DE9A5EC75B}"/>
              </a:ext>
            </a:extLst>
          </p:cNvPr>
          <p:cNvSpPr/>
          <p:nvPr/>
        </p:nvSpPr>
        <p:spPr>
          <a:xfrm>
            <a:off x="3847790" y="1893685"/>
            <a:ext cx="1691413" cy="638406"/>
          </a:xfrm>
          <a:prstGeom prst="irregularSeal2">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2"/>
                </a:solidFill>
              </a:rPr>
              <a:t>collision</a:t>
            </a:r>
          </a:p>
        </p:txBody>
      </p:sp>
      <p:pic>
        <p:nvPicPr>
          <p:cNvPr id="25" name="Picture 24">
            <a:extLst>
              <a:ext uri="{FF2B5EF4-FFF2-40B4-BE49-F238E27FC236}">
                <a16:creationId xmlns:a16="http://schemas.microsoft.com/office/drawing/2014/main" id="{04801FE0-2DC8-D33E-CB0A-08B4446F37A4}"/>
              </a:ext>
            </a:extLst>
          </p:cNvPr>
          <p:cNvPicPr>
            <a:picLocks noChangeAspect="1"/>
          </p:cNvPicPr>
          <p:nvPr/>
        </p:nvPicPr>
        <p:blipFill>
          <a:blip r:embed="rId2"/>
          <a:stretch>
            <a:fillRect/>
          </a:stretch>
        </p:blipFill>
        <p:spPr>
          <a:xfrm>
            <a:off x="945887" y="5133916"/>
            <a:ext cx="2783431" cy="7816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572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1" grpId="0" animBg="1"/>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EB5A73-832F-6645-A033-A52C99100266}"/>
              </a:ext>
            </a:extLst>
          </p:cNvPr>
          <p:cNvSpPr>
            <a:spLocks noGrp="1"/>
          </p:cNvSpPr>
          <p:nvPr>
            <p:ph type="body" sz="quarter" idx="11"/>
          </p:nvPr>
        </p:nvSpPr>
        <p:spPr>
          <a:xfrm>
            <a:off x="438346" y="2196143"/>
            <a:ext cx="8267307" cy="4015497"/>
          </a:xfrm>
        </p:spPr>
        <p:txBody>
          <a:bodyPr/>
          <a:lstStyle/>
          <a:p>
            <a:pPr marL="0" indent="0">
              <a:buNone/>
            </a:pPr>
            <a:r>
              <a:rPr lang="en-US" sz="2000" dirty="0"/>
              <a:t>Three approaches</a:t>
            </a:r>
          </a:p>
          <a:p>
            <a:endParaRPr lang="en-US" sz="2000" dirty="0"/>
          </a:p>
          <a:p>
            <a:pPr marL="914400" lvl="1" indent="-457200">
              <a:buFont typeface="+mj-lt"/>
              <a:buAutoNum type="arabicPeriod"/>
            </a:pPr>
            <a:r>
              <a:rPr lang="en-US" sz="1800" dirty="0"/>
              <a:t>Better hashing algorithm</a:t>
            </a:r>
          </a:p>
          <a:p>
            <a:pPr marL="914400" lvl="1" indent="-457200">
              <a:buFont typeface="+mj-lt"/>
              <a:buAutoNum type="arabicPeriod"/>
            </a:pPr>
            <a:endParaRPr lang="en-US" sz="1800" dirty="0"/>
          </a:p>
          <a:p>
            <a:pPr marL="914400" lvl="1" indent="-457200">
              <a:buFont typeface="+mj-lt"/>
              <a:buAutoNum type="arabicPeriod"/>
            </a:pPr>
            <a:endParaRPr lang="en-US" sz="1800" dirty="0"/>
          </a:p>
          <a:p>
            <a:pPr marL="914400" lvl="1" indent="-457200">
              <a:buFont typeface="+mj-lt"/>
              <a:buAutoNum type="arabicPeriod"/>
            </a:pPr>
            <a:r>
              <a:rPr lang="en-US" sz="1800" dirty="0"/>
              <a:t>Find another location in the table</a:t>
            </a:r>
          </a:p>
          <a:p>
            <a:pPr marL="457200" lvl="1" indent="0">
              <a:buNone/>
            </a:pPr>
            <a:endParaRPr lang="en-US" sz="1800" dirty="0"/>
          </a:p>
          <a:p>
            <a:pPr marL="914400" lvl="1" indent="-457200">
              <a:buFont typeface="+mj-lt"/>
              <a:buAutoNum type="arabicPeriod"/>
            </a:pPr>
            <a:endParaRPr lang="en-US" sz="1800" dirty="0"/>
          </a:p>
          <a:p>
            <a:pPr marL="457200" lvl="1" indent="0">
              <a:buNone/>
            </a:pPr>
            <a:r>
              <a:rPr lang="en-US" sz="1800" dirty="0"/>
              <a:t>3. 	Modify the entry to be able to hold more than one set of values</a:t>
            </a:r>
          </a:p>
          <a:p>
            <a:pPr marL="457200" lvl="1" indent="0">
              <a:buNone/>
            </a:pPr>
            <a:endParaRPr lang="en-US" sz="1800" dirty="0"/>
          </a:p>
        </p:txBody>
      </p:sp>
      <p:sp>
        <p:nvSpPr>
          <p:cNvPr id="3" name="Title 2">
            <a:extLst>
              <a:ext uri="{FF2B5EF4-FFF2-40B4-BE49-F238E27FC236}">
                <a16:creationId xmlns:a16="http://schemas.microsoft.com/office/drawing/2014/main" id="{E0E8D384-FCC1-6348-BC20-DFC965B78402}"/>
              </a:ext>
            </a:extLst>
          </p:cNvPr>
          <p:cNvSpPr>
            <a:spLocks noGrp="1"/>
          </p:cNvSpPr>
          <p:nvPr>
            <p:ph type="title"/>
          </p:nvPr>
        </p:nvSpPr>
        <p:spPr/>
        <p:txBody>
          <a:bodyPr/>
          <a:lstStyle/>
          <a:p>
            <a:r>
              <a:rPr lang="en-US" dirty="0"/>
              <a:t>Collision</a:t>
            </a:r>
          </a:p>
        </p:txBody>
      </p:sp>
      <p:sp>
        <p:nvSpPr>
          <p:cNvPr id="4" name="Rectangle 3">
            <a:extLst>
              <a:ext uri="{FF2B5EF4-FFF2-40B4-BE49-F238E27FC236}">
                <a16:creationId xmlns:a16="http://schemas.microsoft.com/office/drawing/2014/main" id="{45D904AF-298F-1C4E-9E33-2ACF1D5BA8F3}"/>
              </a:ext>
            </a:extLst>
          </p:cNvPr>
          <p:cNvSpPr/>
          <p:nvPr/>
        </p:nvSpPr>
        <p:spPr>
          <a:xfrm>
            <a:off x="1728574" y="3429000"/>
            <a:ext cx="7126941" cy="338554"/>
          </a:xfrm>
          <a:prstGeom prst="rect">
            <a:avLst/>
          </a:prstGeom>
        </p:spPr>
        <p:txBody>
          <a:bodyPr wrap="square">
            <a:spAutoFit/>
          </a:bodyPr>
          <a:lstStyle/>
          <a:p>
            <a:r>
              <a:rPr lang="en-US" sz="1600" dirty="0">
                <a:hlinkClick r:id="rId2"/>
              </a:rPr>
              <a:t>https://medium.com/basecs/hashing-out-hash-functions-ea5dd8beb4dd</a:t>
            </a:r>
            <a:endParaRPr lang="en-US" sz="1600" dirty="0"/>
          </a:p>
        </p:txBody>
      </p:sp>
      <p:sp>
        <p:nvSpPr>
          <p:cNvPr id="5" name="TextBox 4">
            <a:extLst>
              <a:ext uri="{FF2B5EF4-FFF2-40B4-BE49-F238E27FC236}">
                <a16:creationId xmlns:a16="http://schemas.microsoft.com/office/drawing/2014/main" id="{E26FBDE8-75C2-D841-ADBC-F379C1572B47}"/>
              </a:ext>
            </a:extLst>
          </p:cNvPr>
          <p:cNvSpPr txBox="1"/>
          <p:nvPr/>
        </p:nvSpPr>
        <p:spPr>
          <a:xfrm>
            <a:off x="3382226" y="4343399"/>
            <a:ext cx="1909818" cy="369332"/>
          </a:xfrm>
          <a:prstGeom prst="rect">
            <a:avLst/>
          </a:prstGeom>
          <a:noFill/>
        </p:spPr>
        <p:txBody>
          <a:bodyPr wrap="none" rtlCol="0">
            <a:spAutoFit/>
          </a:bodyPr>
          <a:lstStyle/>
          <a:p>
            <a:r>
              <a:rPr lang="en-US" altLang="zh-CN" dirty="0"/>
              <a:t>“open</a:t>
            </a:r>
            <a:r>
              <a:rPr lang="zh-CN" altLang="en-US" dirty="0"/>
              <a:t> </a:t>
            </a:r>
            <a:r>
              <a:rPr lang="en-US" altLang="zh-CN" dirty="0"/>
              <a:t>addressing”</a:t>
            </a:r>
            <a:endParaRPr lang="en-US" dirty="0"/>
          </a:p>
        </p:txBody>
      </p:sp>
    </p:spTree>
    <p:extLst>
      <p:ext uri="{BB962C8B-B14F-4D97-AF65-F5344CB8AC3E}">
        <p14:creationId xmlns:p14="http://schemas.microsoft.com/office/powerpoint/2010/main" val="226270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8" end="8"/>
                                            </p:txEl>
                                          </p:spTgt>
                                        </p:tgtEl>
                                        <p:attrNameLst>
                                          <p:attrName>style.color</p:attrName>
                                        </p:attrNameLst>
                                      </p:cBhvr>
                                      <p:to>
                                        <a:srgbClr val="FF26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8F3A2-CFD3-7F40-9C52-F2EDDE832633}"/>
              </a:ext>
            </a:extLst>
          </p:cNvPr>
          <p:cNvSpPr>
            <a:spLocks noGrp="1"/>
          </p:cNvSpPr>
          <p:nvPr>
            <p:ph type="title"/>
          </p:nvPr>
        </p:nvSpPr>
        <p:spPr/>
        <p:txBody>
          <a:bodyPr/>
          <a:lstStyle/>
          <a:p>
            <a:r>
              <a:rPr lang="en-US" altLang="zh-CN" dirty="0"/>
              <a:t>Chaining</a:t>
            </a:r>
            <a:endParaRPr lang="en-US" dirty="0"/>
          </a:p>
        </p:txBody>
      </p:sp>
      <p:cxnSp>
        <p:nvCxnSpPr>
          <p:cNvPr id="80" name="Straight Arrow Connector 79">
            <a:extLst>
              <a:ext uri="{FF2B5EF4-FFF2-40B4-BE49-F238E27FC236}">
                <a16:creationId xmlns:a16="http://schemas.microsoft.com/office/drawing/2014/main" id="{16D14EF0-16E1-DF45-8B86-AF45F7F4BBFB}"/>
              </a:ext>
            </a:extLst>
          </p:cNvPr>
          <p:cNvCxnSpPr>
            <a:cxnSpLocks/>
            <a:stCxn id="39" idx="3"/>
          </p:cNvCxnSpPr>
          <p:nvPr/>
        </p:nvCxnSpPr>
        <p:spPr>
          <a:xfrm flipV="1">
            <a:off x="1664680" y="2255146"/>
            <a:ext cx="2388577" cy="1813604"/>
          </a:xfrm>
          <a:prstGeom prst="straightConnector1">
            <a:avLst/>
          </a:prstGeom>
          <a:ln w="1587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BB14CB60-8611-BE42-A48D-840EBFF722F6}"/>
              </a:ext>
            </a:extLst>
          </p:cNvPr>
          <p:cNvSpPr/>
          <p:nvPr/>
        </p:nvSpPr>
        <p:spPr>
          <a:xfrm>
            <a:off x="420942" y="3837917"/>
            <a:ext cx="1243738" cy="461665"/>
          </a:xfrm>
          <a:prstGeom prst="rect">
            <a:avLst/>
          </a:prstGeom>
          <a:ln>
            <a:solidFill>
              <a:schemeClr val="accent1"/>
            </a:solidFill>
          </a:ln>
        </p:spPr>
        <p:txBody>
          <a:bodyPr wrap="none">
            <a:spAutoFit/>
          </a:bodyPr>
          <a:lstStyle/>
          <a:p>
            <a:r>
              <a:rPr lang="en-US" sz="2400" dirty="0"/>
              <a:t>key=</a:t>
            </a:r>
            <a:r>
              <a:rPr lang="en-US" altLang="zh-CN" sz="2400" dirty="0"/>
              <a:t>Ron</a:t>
            </a:r>
            <a:endParaRPr lang="en-US" sz="2400" dirty="0"/>
          </a:p>
        </p:txBody>
      </p:sp>
      <p:sp>
        <p:nvSpPr>
          <p:cNvPr id="71" name="Rectangle 70">
            <a:extLst>
              <a:ext uri="{FF2B5EF4-FFF2-40B4-BE49-F238E27FC236}">
                <a16:creationId xmlns:a16="http://schemas.microsoft.com/office/drawing/2014/main" id="{764C2098-BCEA-AB40-936B-BB5AE7A21E7A}"/>
              </a:ext>
            </a:extLst>
          </p:cNvPr>
          <p:cNvSpPr/>
          <p:nvPr/>
        </p:nvSpPr>
        <p:spPr>
          <a:xfrm>
            <a:off x="420942" y="2656815"/>
            <a:ext cx="1318310" cy="461665"/>
          </a:xfrm>
          <a:prstGeom prst="rect">
            <a:avLst/>
          </a:prstGeom>
          <a:ln>
            <a:solidFill>
              <a:schemeClr val="accent1"/>
            </a:solidFill>
          </a:ln>
        </p:spPr>
        <p:txBody>
          <a:bodyPr wrap="square">
            <a:spAutoFit/>
          </a:bodyPr>
          <a:lstStyle/>
          <a:p>
            <a:r>
              <a:rPr lang="en-US" sz="2400" dirty="0"/>
              <a:t>key=</a:t>
            </a:r>
            <a:r>
              <a:rPr lang="en-US" altLang="zh-CN" sz="2400" dirty="0"/>
              <a:t>Sam</a:t>
            </a:r>
            <a:endParaRPr lang="en-US" sz="2400" dirty="0"/>
          </a:p>
        </p:txBody>
      </p:sp>
      <p:cxnSp>
        <p:nvCxnSpPr>
          <p:cNvPr id="42" name="Straight Arrow Connector 41">
            <a:extLst>
              <a:ext uri="{FF2B5EF4-FFF2-40B4-BE49-F238E27FC236}">
                <a16:creationId xmlns:a16="http://schemas.microsoft.com/office/drawing/2014/main" id="{6D95DF61-85BE-F14A-BCCE-F1C886C1AA19}"/>
              </a:ext>
            </a:extLst>
          </p:cNvPr>
          <p:cNvCxnSpPr>
            <a:cxnSpLocks/>
            <a:stCxn id="71" idx="3"/>
          </p:cNvCxnSpPr>
          <p:nvPr/>
        </p:nvCxnSpPr>
        <p:spPr>
          <a:xfrm flipV="1">
            <a:off x="1739252" y="2255146"/>
            <a:ext cx="2222260" cy="632502"/>
          </a:xfrm>
          <a:prstGeom prst="straightConnector1">
            <a:avLst/>
          </a:prstGeom>
          <a:ln w="1587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482238E5-CCAC-8843-ABAB-4174BDD7258B}"/>
              </a:ext>
            </a:extLst>
          </p:cNvPr>
          <p:cNvSpPr/>
          <p:nvPr/>
        </p:nvSpPr>
        <p:spPr>
          <a:xfrm>
            <a:off x="4053257" y="94702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44" name="Rectangle 43">
            <a:extLst>
              <a:ext uri="{FF2B5EF4-FFF2-40B4-BE49-F238E27FC236}">
                <a16:creationId xmlns:a16="http://schemas.microsoft.com/office/drawing/2014/main" id="{699B48BA-14CB-7847-B68E-6CDC19A72A1B}"/>
              </a:ext>
            </a:extLst>
          </p:cNvPr>
          <p:cNvSpPr/>
          <p:nvPr/>
        </p:nvSpPr>
        <p:spPr>
          <a:xfrm>
            <a:off x="4053257" y="130759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A05BED2E-01EB-EA42-9C54-4FB06A1F7D29}"/>
              </a:ext>
            </a:extLst>
          </p:cNvPr>
          <p:cNvSpPr/>
          <p:nvPr/>
        </p:nvSpPr>
        <p:spPr>
          <a:xfrm>
            <a:off x="4053257" y="166817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6" name="Rectangle 45">
            <a:extLst>
              <a:ext uri="{FF2B5EF4-FFF2-40B4-BE49-F238E27FC236}">
                <a16:creationId xmlns:a16="http://schemas.microsoft.com/office/drawing/2014/main" id="{03191534-4E8A-6A45-AB41-D1EF294321E1}"/>
              </a:ext>
            </a:extLst>
          </p:cNvPr>
          <p:cNvSpPr/>
          <p:nvPr/>
        </p:nvSpPr>
        <p:spPr>
          <a:xfrm>
            <a:off x="4053257" y="20287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7" name="Rectangle 46">
            <a:extLst>
              <a:ext uri="{FF2B5EF4-FFF2-40B4-BE49-F238E27FC236}">
                <a16:creationId xmlns:a16="http://schemas.microsoft.com/office/drawing/2014/main" id="{4F23E179-255D-C740-B97B-15C2624193FA}"/>
              </a:ext>
            </a:extLst>
          </p:cNvPr>
          <p:cNvSpPr/>
          <p:nvPr/>
        </p:nvSpPr>
        <p:spPr>
          <a:xfrm>
            <a:off x="4053257" y="238932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8" name="Rectangle 47">
            <a:extLst>
              <a:ext uri="{FF2B5EF4-FFF2-40B4-BE49-F238E27FC236}">
                <a16:creationId xmlns:a16="http://schemas.microsoft.com/office/drawing/2014/main" id="{91A9BD32-AAFB-0D4B-89EF-22E82950BE49}"/>
              </a:ext>
            </a:extLst>
          </p:cNvPr>
          <p:cNvSpPr/>
          <p:nvPr/>
        </p:nvSpPr>
        <p:spPr>
          <a:xfrm>
            <a:off x="4053257" y="274989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9" name="Rectangle 48">
            <a:extLst>
              <a:ext uri="{FF2B5EF4-FFF2-40B4-BE49-F238E27FC236}">
                <a16:creationId xmlns:a16="http://schemas.microsoft.com/office/drawing/2014/main" id="{86293594-126A-0241-8660-A255D55DF303}"/>
              </a:ext>
            </a:extLst>
          </p:cNvPr>
          <p:cNvSpPr/>
          <p:nvPr/>
        </p:nvSpPr>
        <p:spPr>
          <a:xfrm>
            <a:off x="4053257" y="311047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50" name="Rectangle 49">
            <a:extLst>
              <a:ext uri="{FF2B5EF4-FFF2-40B4-BE49-F238E27FC236}">
                <a16:creationId xmlns:a16="http://schemas.microsoft.com/office/drawing/2014/main" id="{BE12266E-F3AD-D04B-BAC5-BD3C1C17B194}"/>
              </a:ext>
            </a:extLst>
          </p:cNvPr>
          <p:cNvSpPr/>
          <p:nvPr/>
        </p:nvSpPr>
        <p:spPr>
          <a:xfrm>
            <a:off x="4053257" y="34710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1" name="Rectangle 50">
            <a:extLst>
              <a:ext uri="{FF2B5EF4-FFF2-40B4-BE49-F238E27FC236}">
                <a16:creationId xmlns:a16="http://schemas.microsoft.com/office/drawing/2014/main" id="{D7A61991-5E22-9D4F-8752-00CED4EF7A47}"/>
              </a:ext>
            </a:extLst>
          </p:cNvPr>
          <p:cNvSpPr/>
          <p:nvPr/>
        </p:nvSpPr>
        <p:spPr>
          <a:xfrm>
            <a:off x="4053257" y="419219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6" name="Rectangle 55">
            <a:extLst>
              <a:ext uri="{FF2B5EF4-FFF2-40B4-BE49-F238E27FC236}">
                <a16:creationId xmlns:a16="http://schemas.microsoft.com/office/drawing/2014/main" id="{762D4C94-B934-5448-87CA-EC63066ED7B3}"/>
              </a:ext>
            </a:extLst>
          </p:cNvPr>
          <p:cNvSpPr/>
          <p:nvPr/>
        </p:nvSpPr>
        <p:spPr>
          <a:xfrm>
            <a:off x="4053257" y="455277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7" name="Rectangle 56">
            <a:extLst>
              <a:ext uri="{FF2B5EF4-FFF2-40B4-BE49-F238E27FC236}">
                <a16:creationId xmlns:a16="http://schemas.microsoft.com/office/drawing/2014/main" id="{22F28D72-6EA6-C647-A982-3BACE1DBF5A9}"/>
              </a:ext>
            </a:extLst>
          </p:cNvPr>
          <p:cNvSpPr/>
          <p:nvPr/>
        </p:nvSpPr>
        <p:spPr>
          <a:xfrm>
            <a:off x="4053257" y="491334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8" name="Rectangle 57">
            <a:extLst>
              <a:ext uri="{FF2B5EF4-FFF2-40B4-BE49-F238E27FC236}">
                <a16:creationId xmlns:a16="http://schemas.microsoft.com/office/drawing/2014/main" id="{C5F91F37-D9ED-E14F-97D9-AF07E39DF058}"/>
              </a:ext>
            </a:extLst>
          </p:cNvPr>
          <p:cNvSpPr/>
          <p:nvPr/>
        </p:nvSpPr>
        <p:spPr>
          <a:xfrm>
            <a:off x="4053257" y="527392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2" name="Rectangle 71">
            <a:extLst>
              <a:ext uri="{FF2B5EF4-FFF2-40B4-BE49-F238E27FC236}">
                <a16:creationId xmlns:a16="http://schemas.microsoft.com/office/drawing/2014/main" id="{8C29B2CA-F44C-684A-912B-0C3EEEB21FA3}"/>
              </a:ext>
            </a:extLst>
          </p:cNvPr>
          <p:cNvSpPr/>
          <p:nvPr/>
        </p:nvSpPr>
        <p:spPr>
          <a:xfrm>
            <a:off x="4053257" y="563449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3" name="Rectangle 72">
            <a:extLst>
              <a:ext uri="{FF2B5EF4-FFF2-40B4-BE49-F238E27FC236}">
                <a16:creationId xmlns:a16="http://schemas.microsoft.com/office/drawing/2014/main" id="{ADBDE383-CA33-5142-A085-8AAAC7B54912}"/>
              </a:ext>
            </a:extLst>
          </p:cNvPr>
          <p:cNvSpPr/>
          <p:nvPr/>
        </p:nvSpPr>
        <p:spPr>
          <a:xfrm>
            <a:off x="4053257" y="599507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8" name="Rectangle 77">
            <a:extLst>
              <a:ext uri="{FF2B5EF4-FFF2-40B4-BE49-F238E27FC236}">
                <a16:creationId xmlns:a16="http://schemas.microsoft.com/office/drawing/2014/main" id="{E47261E5-8E69-6B45-96BF-D7D77D07AC9C}"/>
              </a:ext>
            </a:extLst>
          </p:cNvPr>
          <p:cNvSpPr/>
          <p:nvPr/>
        </p:nvSpPr>
        <p:spPr>
          <a:xfrm>
            <a:off x="4053257" y="383161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5" name="Rectangle 24">
            <a:extLst>
              <a:ext uri="{FF2B5EF4-FFF2-40B4-BE49-F238E27FC236}">
                <a16:creationId xmlns:a16="http://schemas.microsoft.com/office/drawing/2014/main" id="{744E0486-EFE9-2645-A404-7AD468A29E3B}"/>
              </a:ext>
            </a:extLst>
          </p:cNvPr>
          <p:cNvSpPr/>
          <p:nvPr/>
        </p:nvSpPr>
        <p:spPr>
          <a:xfrm>
            <a:off x="4922094" y="20287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Sam</a:t>
            </a:r>
            <a:endParaRPr lang="en-US" sz="1200" dirty="0">
              <a:solidFill>
                <a:schemeClr val="accent4">
                  <a:lumMod val="50000"/>
                </a:schemeClr>
              </a:solidFill>
            </a:endParaRPr>
          </a:p>
        </p:txBody>
      </p:sp>
      <p:sp>
        <p:nvSpPr>
          <p:cNvPr id="26" name="Rectangle 25">
            <a:extLst>
              <a:ext uri="{FF2B5EF4-FFF2-40B4-BE49-F238E27FC236}">
                <a16:creationId xmlns:a16="http://schemas.microsoft.com/office/drawing/2014/main" id="{F68CA0C1-2E3B-A349-AA16-CA2702D3C002}"/>
              </a:ext>
            </a:extLst>
          </p:cNvPr>
          <p:cNvSpPr/>
          <p:nvPr/>
        </p:nvSpPr>
        <p:spPr>
          <a:xfrm>
            <a:off x="5790931" y="20287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Ron</a:t>
            </a:r>
            <a:endParaRPr lang="en-US" sz="1200" dirty="0">
              <a:solidFill>
                <a:schemeClr val="accent4">
                  <a:lumMod val="50000"/>
                </a:schemeClr>
              </a:solidFill>
            </a:endParaRPr>
          </a:p>
        </p:txBody>
      </p:sp>
      <p:cxnSp>
        <p:nvCxnSpPr>
          <p:cNvPr id="27" name="Straight Arrow Connector 26">
            <a:extLst>
              <a:ext uri="{FF2B5EF4-FFF2-40B4-BE49-F238E27FC236}">
                <a16:creationId xmlns:a16="http://schemas.microsoft.com/office/drawing/2014/main" id="{B8AD4A32-208A-3046-A681-94D966FD48EB}"/>
              </a:ext>
            </a:extLst>
          </p:cNvPr>
          <p:cNvCxnSpPr>
            <a:cxnSpLocks/>
            <a:stCxn id="46" idx="3"/>
            <a:endCxn id="25" idx="1"/>
          </p:cNvCxnSpPr>
          <p:nvPr/>
        </p:nvCxnSpPr>
        <p:spPr>
          <a:xfrm>
            <a:off x="4541795" y="2209659"/>
            <a:ext cx="380299"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F74ABF13-B232-9145-A74E-E5257DD01BED}"/>
              </a:ext>
            </a:extLst>
          </p:cNvPr>
          <p:cNvCxnSpPr>
            <a:cxnSpLocks/>
            <a:stCxn id="25" idx="3"/>
            <a:endCxn id="26" idx="1"/>
          </p:cNvCxnSpPr>
          <p:nvPr/>
        </p:nvCxnSpPr>
        <p:spPr>
          <a:xfrm>
            <a:off x="5410632" y="2209659"/>
            <a:ext cx="380299"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2B0B287D-948B-020E-C03F-6D96B9BA7E4D}"/>
              </a:ext>
            </a:extLst>
          </p:cNvPr>
          <p:cNvPicPr>
            <a:picLocks noChangeAspect="1"/>
          </p:cNvPicPr>
          <p:nvPr/>
        </p:nvPicPr>
        <p:blipFill>
          <a:blip r:embed="rId2"/>
          <a:stretch>
            <a:fillRect/>
          </a:stretch>
        </p:blipFill>
        <p:spPr>
          <a:xfrm>
            <a:off x="5166363" y="3982156"/>
            <a:ext cx="3410119" cy="18623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798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BAEFA3-D978-73C7-3839-442F435E1B68}"/>
              </a:ext>
            </a:extLst>
          </p:cNvPr>
          <p:cNvSpPr>
            <a:spLocks noGrp="1"/>
          </p:cNvSpPr>
          <p:nvPr>
            <p:ph type="title"/>
          </p:nvPr>
        </p:nvSpPr>
        <p:spPr/>
        <p:txBody>
          <a:bodyPr/>
          <a:lstStyle/>
          <a:p>
            <a:r>
              <a:rPr lang="en-US" dirty="0"/>
              <a:t>Homework 3 Review</a:t>
            </a:r>
          </a:p>
        </p:txBody>
      </p:sp>
      <p:pic>
        <p:nvPicPr>
          <p:cNvPr id="2" name="Picture 1">
            <a:extLst>
              <a:ext uri="{FF2B5EF4-FFF2-40B4-BE49-F238E27FC236}">
                <a16:creationId xmlns:a16="http://schemas.microsoft.com/office/drawing/2014/main" id="{07BF7BCF-9173-C137-1164-26A14353B04A}"/>
              </a:ext>
            </a:extLst>
          </p:cNvPr>
          <p:cNvPicPr>
            <a:picLocks noChangeAspect="1"/>
          </p:cNvPicPr>
          <p:nvPr/>
        </p:nvPicPr>
        <p:blipFill>
          <a:blip r:embed="rId2"/>
          <a:stretch>
            <a:fillRect/>
          </a:stretch>
        </p:blipFill>
        <p:spPr>
          <a:xfrm>
            <a:off x="527424" y="2046351"/>
            <a:ext cx="4297078" cy="1492041"/>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45453394-C174-9371-12BA-582FC97A36DB}"/>
              </a:ext>
            </a:extLst>
          </p:cNvPr>
          <p:cNvPicPr>
            <a:picLocks noChangeAspect="1"/>
          </p:cNvPicPr>
          <p:nvPr/>
        </p:nvPicPr>
        <p:blipFill>
          <a:blip r:embed="rId3"/>
          <a:stretch>
            <a:fillRect/>
          </a:stretch>
        </p:blipFill>
        <p:spPr>
          <a:xfrm>
            <a:off x="5380317" y="2046352"/>
            <a:ext cx="3236259" cy="1492041"/>
          </a:xfrm>
          <a:prstGeom prst="rect">
            <a:avLst/>
          </a:prstGeom>
          <a:ln>
            <a:noFill/>
          </a:ln>
          <a:effectLst>
            <a:outerShdw blurRad="292100" dist="139700" dir="2700000" algn="tl" rotWithShape="0">
              <a:srgbClr val="333333">
                <a:alpha val="65000"/>
              </a:srgbClr>
            </a:outerShdw>
          </a:effectLst>
        </p:spPr>
      </p:pic>
      <p:sp>
        <p:nvSpPr>
          <p:cNvPr id="7" name="Oval 6">
            <a:extLst>
              <a:ext uri="{FF2B5EF4-FFF2-40B4-BE49-F238E27FC236}">
                <a16:creationId xmlns:a16="http://schemas.microsoft.com/office/drawing/2014/main" id="{C33FB8C1-1468-93CB-C2D7-17DD0851D8A2}"/>
              </a:ext>
            </a:extLst>
          </p:cNvPr>
          <p:cNvSpPr/>
          <p:nvPr/>
        </p:nvSpPr>
        <p:spPr>
          <a:xfrm>
            <a:off x="2232213" y="4545106"/>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sp>
        <p:nvSpPr>
          <p:cNvPr id="8" name="Oval 7">
            <a:extLst>
              <a:ext uri="{FF2B5EF4-FFF2-40B4-BE49-F238E27FC236}">
                <a16:creationId xmlns:a16="http://schemas.microsoft.com/office/drawing/2014/main" id="{F38E6249-E31B-A033-924E-E466426B1DED}"/>
              </a:ext>
            </a:extLst>
          </p:cNvPr>
          <p:cNvSpPr/>
          <p:nvPr/>
        </p:nvSpPr>
        <p:spPr>
          <a:xfrm>
            <a:off x="3471224" y="4545106"/>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1</a:t>
            </a:r>
          </a:p>
        </p:txBody>
      </p:sp>
      <p:sp>
        <p:nvSpPr>
          <p:cNvPr id="9" name="Oval 8">
            <a:extLst>
              <a:ext uri="{FF2B5EF4-FFF2-40B4-BE49-F238E27FC236}">
                <a16:creationId xmlns:a16="http://schemas.microsoft.com/office/drawing/2014/main" id="{BE90A352-8A27-AD9F-AC5A-3982CE7B0582}"/>
              </a:ext>
            </a:extLst>
          </p:cNvPr>
          <p:cNvSpPr/>
          <p:nvPr/>
        </p:nvSpPr>
        <p:spPr>
          <a:xfrm>
            <a:off x="4710235" y="4545106"/>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3</a:t>
            </a:r>
          </a:p>
        </p:txBody>
      </p:sp>
      <p:sp>
        <p:nvSpPr>
          <p:cNvPr id="10" name="Oval 9">
            <a:extLst>
              <a:ext uri="{FF2B5EF4-FFF2-40B4-BE49-F238E27FC236}">
                <a16:creationId xmlns:a16="http://schemas.microsoft.com/office/drawing/2014/main" id="{6CC1F949-5357-9AB7-CBC7-C6FF6434B578}"/>
              </a:ext>
            </a:extLst>
          </p:cNvPr>
          <p:cNvSpPr/>
          <p:nvPr/>
        </p:nvSpPr>
        <p:spPr>
          <a:xfrm>
            <a:off x="5949246" y="4545106"/>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11" name="Straight Arrow Connector 10">
            <a:extLst>
              <a:ext uri="{FF2B5EF4-FFF2-40B4-BE49-F238E27FC236}">
                <a16:creationId xmlns:a16="http://schemas.microsoft.com/office/drawing/2014/main" id="{A4F5EDD0-53AF-0BDA-4261-6A002EB4324E}"/>
              </a:ext>
            </a:extLst>
          </p:cNvPr>
          <p:cNvCxnSpPr>
            <a:stCxn id="7" idx="6"/>
            <a:endCxn id="8" idx="2"/>
          </p:cNvCxnSpPr>
          <p:nvPr/>
        </p:nvCxnSpPr>
        <p:spPr>
          <a:xfrm>
            <a:off x="2994213" y="4926106"/>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3211B9A-86E8-CC92-E756-3E857B590461}"/>
              </a:ext>
            </a:extLst>
          </p:cNvPr>
          <p:cNvCxnSpPr>
            <a:cxnSpLocks/>
            <a:stCxn id="8" idx="6"/>
            <a:endCxn id="9" idx="2"/>
          </p:cNvCxnSpPr>
          <p:nvPr/>
        </p:nvCxnSpPr>
        <p:spPr>
          <a:xfrm>
            <a:off x="4233224" y="4926106"/>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DCDC332-514B-A7C0-1747-0D4C4721B72C}"/>
              </a:ext>
            </a:extLst>
          </p:cNvPr>
          <p:cNvCxnSpPr>
            <a:cxnSpLocks/>
            <a:stCxn id="9" idx="6"/>
            <a:endCxn id="10" idx="2"/>
          </p:cNvCxnSpPr>
          <p:nvPr/>
        </p:nvCxnSpPr>
        <p:spPr>
          <a:xfrm>
            <a:off x="5472235" y="4926106"/>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D9EBE84B-E13C-05B3-BEC2-8D86EAEF93BE}"/>
              </a:ext>
            </a:extLst>
          </p:cNvPr>
          <p:cNvSpPr/>
          <p:nvPr/>
        </p:nvSpPr>
        <p:spPr>
          <a:xfrm>
            <a:off x="993202" y="4545106"/>
            <a:ext cx="762000" cy="762000"/>
          </a:xfrm>
          <a:prstGeom prst="ellipse">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h</a:t>
            </a:r>
          </a:p>
        </p:txBody>
      </p:sp>
      <p:cxnSp>
        <p:nvCxnSpPr>
          <p:cNvPr id="15" name="Straight Arrow Connector 14">
            <a:extLst>
              <a:ext uri="{FF2B5EF4-FFF2-40B4-BE49-F238E27FC236}">
                <a16:creationId xmlns:a16="http://schemas.microsoft.com/office/drawing/2014/main" id="{61027FEC-0DAB-3A69-417C-1A64D61CC783}"/>
              </a:ext>
            </a:extLst>
          </p:cNvPr>
          <p:cNvCxnSpPr>
            <a:cxnSpLocks/>
            <a:stCxn id="14" idx="6"/>
            <a:endCxn id="7" idx="2"/>
          </p:cNvCxnSpPr>
          <p:nvPr/>
        </p:nvCxnSpPr>
        <p:spPr>
          <a:xfrm>
            <a:off x="1755202" y="4926106"/>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CDCEB3D8-4C8A-2454-4321-D33DFDE88F29}"/>
              </a:ext>
            </a:extLst>
          </p:cNvPr>
          <p:cNvSpPr/>
          <p:nvPr/>
        </p:nvSpPr>
        <p:spPr>
          <a:xfrm>
            <a:off x="7188257" y="4545106"/>
            <a:ext cx="762000" cy="762000"/>
          </a:xfrm>
          <a:prstGeom prst="ellips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lumMod val="65000"/>
                  </a:schemeClr>
                </a:solidFill>
              </a:rPr>
              <a:t>n</a:t>
            </a:r>
          </a:p>
        </p:txBody>
      </p:sp>
      <p:cxnSp>
        <p:nvCxnSpPr>
          <p:cNvPr id="17" name="Straight Arrow Connector 16">
            <a:extLst>
              <a:ext uri="{FF2B5EF4-FFF2-40B4-BE49-F238E27FC236}">
                <a16:creationId xmlns:a16="http://schemas.microsoft.com/office/drawing/2014/main" id="{1B64A67C-885A-2B26-18BA-7301540E398C}"/>
              </a:ext>
            </a:extLst>
          </p:cNvPr>
          <p:cNvCxnSpPr>
            <a:cxnSpLocks/>
            <a:stCxn id="10" idx="6"/>
            <a:endCxn id="16" idx="2"/>
          </p:cNvCxnSpPr>
          <p:nvPr/>
        </p:nvCxnSpPr>
        <p:spPr>
          <a:xfrm>
            <a:off x="6711246" y="4926106"/>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46255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A8C9A8E-544E-1798-80CA-CA802D1C1F97}"/>
              </a:ext>
            </a:extLst>
          </p:cNvPr>
          <p:cNvGrpSpPr/>
          <p:nvPr/>
        </p:nvGrpSpPr>
        <p:grpSpPr>
          <a:xfrm>
            <a:off x="3228762" y="1007986"/>
            <a:ext cx="4513136" cy="5409876"/>
            <a:chOff x="4501750" y="1007986"/>
            <a:chExt cx="4513136" cy="5409876"/>
          </a:xfrm>
        </p:grpSpPr>
        <p:sp>
          <p:nvSpPr>
            <p:cNvPr id="5" name="Rectangle 4">
              <a:extLst>
                <a:ext uri="{FF2B5EF4-FFF2-40B4-BE49-F238E27FC236}">
                  <a16:creationId xmlns:a16="http://schemas.microsoft.com/office/drawing/2014/main" id="{459CDB2E-1E7F-FE15-FFE7-9DBEF3D149B2}"/>
                </a:ext>
              </a:extLst>
            </p:cNvPr>
            <p:cNvSpPr/>
            <p:nvPr/>
          </p:nvSpPr>
          <p:spPr>
            <a:xfrm>
              <a:off x="8526348" y="2809614"/>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Tim</a:t>
              </a:r>
              <a:endParaRPr lang="en-US" sz="1200" dirty="0">
                <a:solidFill>
                  <a:schemeClr val="accent4">
                    <a:lumMod val="50000"/>
                  </a:schemeClr>
                </a:solidFill>
              </a:endParaRPr>
            </a:p>
          </p:txBody>
        </p:sp>
        <p:grpSp>
          <p:nvGrpSpPr>
            <p:cNvPr id="6" name="Group 5">
              <a:extLst>
                <a:ext uri="{FF2B5EF4-FFF2-40B4-BE49-F238E27FC236}">
                  <a16:creationId xmlns:a16="http://schemas.microsoft.com/office/drawing/2014/main" id="{2FFA4B09-92C2-BA1F-CB17-F51C6A602BB5}"/>
                </a:ext>
              </a:extLst>
            </p:cNvPr>
            <p:cNvGrpSpPr/>
            <p:nvPr/>
          </p:nvGrpSpPr>
          <p:grpSpPr>
            <a:xfrm>
              <a:off x="4501750" y="1007986"/>
              <a:ext cx="4024598" cy="5409876"/>
              <a:chOff x="4501750" y="1007986"/>
              <a:chExt cx="4024598" cy="5409876"/>
            </a:xfrm>
          </p:grpSpPr>
          <p:sp>
            <p:nvSpPr>
              <p:cNvPr id="7" name="Rectangle 6">
                <a:extLst>
                  <a:ext uri="{FF2B5EF4-FFF2-40B4-BE49-F238E27FC236}">
                    <a16:creationId xmlns:a16="http://schemas.microsoft.com/office/drawing/2014/main" id="{32E2F336-3BD2-DE64-A8E7-D45381F8642C}"/>
                  </a:ext>
                </a:extLst>
              </p:cNvPr>
              <p:cNvSpPr/>
              <p:nvPr/>
            </p:nvSpPr>
            <p:spPr>
              <a:xfrm>
                <a:off x="4501750" y="10079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8" name="Rectangle 7">
                <a:extLst>
                  <a:ext uri="{FF2B5EF4-FFF2-40B4-BE49-F238E27FC236}">
                    <a16:creationId xmlns:a16="http://schemas.microsoft.com/office/drawing/2014/main" id="{D9560521-7F07-F4D4-466D-E22A4C711A70}"/>
                  </a:ext>
                </a:extLst>
              </p:cNvPr>
              <p:cNvSpPr/>
              <p:nvPr/>
            </p:nvSpPr>
            <p:spPr>
              <a:xfrm>
                <a:off x="4501750" y="13685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9" name="Rectangle 8">
                <a:extLst>
                  <a:ext uri="{FF2B5EF4-FFF2-40B4-BE49-F238E27FC236}">
                    <a16:creationId xmlns:a16="http://schemas.microsoft.com/office/drawing/2014/main" id="{654088AB-C5A7-B560-A45E-DC4B3D34DB5A}"/>
                  </a:ext>
                </a:extLst>
              </p:cNvPr>
              <p:cNvSpPr/>
              <p:nvPr/>
            </p:nvSpPr>
            <p:spPr>
              <a:xfrm>
                <a:off x="4501750" y="17291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0" name="Rectangle 9">
                <a:extLst>
                  <a:ext uri="{FF2B5EF4-FFF2-40B4-BE49-F238E27FC236}">
                    <a16:creationId xmlns:a16="http://schemas.microsoft.com/office/drawing/2014/main" id="{98917DD3-82D6-C9B9-7DB1-F31BA52FB430}"/>
                  </a:ext>
                </a:extLst>
              </p:cNvPr>
              <p:cNvSpPr/>
              <p:nvPr/>
            </p:nvSpPr>
            <p:spPr>
              <a:xfrm>
                <a:off x="4501750"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1" name="Rectangle 10">
                <a:extLst>
                  <a:ext uri="{FF2B5EF4-FFF2-40B4-BE49-F238E27FC236}">
                    <a16:creationId xmlns:a16="http://schemas.microsoft.com/office/drawing/2014/main" id="{472135DE-F976-1790-D95C-9628F613EEAC}"/>
                  </a:ext>
                </a:extLst>
              </p:cNvPr>
              <p:cNvSpPr/>
              <p:nvPr/>
            </p:nvSpPr>
            <p:spPr>
              <a:xfrm>
                <a:off x="4501750" y="24502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2" name="Rectangle 11">
                <a:extLst>
                  <a:ext uri="{FF2B5EF4-FFF2-40B4-BE49-F238E27FC236}">
                    <a16:creationId xmlns:a16="http://schemas.microsoft.com/office/drawing/2014/main" id="{05767356-F1E7-B57F-E92C-ABD6C17BFB91}"/>
                  </a:ext>
                </a:extLst>
              </p:cNvPr>
              <p:cNvSpPr/>
              <p:nvPr/>
            </p:nvSpPr>
            <p:spPr>
              <a:xfrm>
                <a:off x="4501750" y="28108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3" name="Rectangle 12">
                <a:extLst>
                  <a:ext uri="{FF2B5EF4-FFF2-40B4-BE49-F238E27FC236}">
                    <a16:creationId xmlns:a16="http://schemas.microsoft.com/office/drawing/2014/main" id="{C7E76E03-FB57-F072-9FCC-4A542447E2C9}"/>
                  </a:ext>
                </a:extLst>
              </p:cNvPr>
              <p:cNvSpPr/>
              <p:nvPr/>
            </p:nvSpPr>
            <p:spPr>
              <a:xfrm>
                <a:off x="4501750" y="31714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14" name="Rectangle 13">
                <a:extLst>
                  <a:ext uri="{FF2B5EF4-FFF2-40B4-BE49-F238E27FC236}">
                    <a16:creationId xmlns:a16="http://schemas.microsoft.com/office/drawing/2014/main" id="{6E001324-D488-234E-AD91-69ABA1AF731D}"/>
                  </a:ext>
                </a:extLst>
              </p:cNvPr>
              <p:cNvSpPr/>
              <p:nvPr/>
            </p:nvSpPr>
            <p:spPr>
              <a:xfrm>
                <a:off x="4501750" y="353201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5" name="Rectangle 14">
                <a:extLst>
                  <a:ext uri="{FF2B5EF4-FFF2-40B4-BE49-F238E27FC236}">
                    <a16:creationId xmlns:a16="http://schemas.microsoft.com/office/drawing/2014/main" id="{CD56D8B3-4EEC-0CD3-53B3-0D6EE2459B38}"/>
                  </a:ext>
                </a:extLst>
              </p:cNvPr>
              <p:cNvSpPr/>
              <p:nvPr/>
            </p:nvSpPr>
            <p:spPr>
              <a:xfrm>
                <a:off x="4501750" y="42531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6" name="Rectangle 15">
                <a:extLst>
                  <a:ext uri="{FF2B5EF4-FFF2-40B4-BE49-F238E27FC236}">
                    <a16:creationId xmlns:a16="http://schemas.microsoft.com/office/drawing/2014/main" id="{85A791E3-4E66-232E-E6DB-9B46CA6C058B}"/>
                  </a:ext>
                </a:extLst>
              </p:cNvPr>
              <p:cNvSpPr/>
              <p:nvPr/>
            </p:nvSpPr>
            <p:spPr>
              <a:xfrm>
                <a:off x="4501750" y="46137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7" name="Rectangle 16">
                <a:extLst>
                  <a:ext uri="{FF2B5EF4-FFF2-40B4-BE49-F238E27FC236}">
                    <a16:creationId xmlns:a16="http://schemas.microsoft.com/office/drawing/2014/main" id="{2CA206FD-E6BC-94EF-3B45-B47CDA47EFE0}"/>
                  </a:ext>
                </a:extLst>
              </p:cNvPr>
              <p:cNvSpPr/>
              <p:nvPr/>
            </p:nvSpPr>
            <p:spPr>
              <a:xfrm>
                <a:off x="4501750" y="497431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8" name="Rectangle 17">
                <a:extLst>
                  <a:ext uri="{FF2B5EF4-FFF2-40B4-BE49-F238E27FC236}">
                    <a16:creationId xmlns:a16="http://schemas.microsoft.com/office/drawing/2014/main" id="{8E51B01F-F0CF-ED6E-C320-1B2B3EAC0103}"/>
                  </a:ext>
                </a:extLst>
              </p:cNvPr>
              <p:cNvSpPr/>
              <p:nvPr/>
            </p:nvSpPr>
            <p:spPr>
              <a:xfrm>
                <a:off x="4501750" y="53348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9" name="Rectangle 18">
                <a:extLst>
                  <a:ext uri="{FF2B5EF4-FFF2-40B4-BE49-F238E27FC236}">
                    <a16:creationId xmlns:a16="http://schemas.microsoft.com/office/drawing/2014/main" id="{EDAF6C5B-B8AB-7445-DB83-C58658758A4A}"/>
                  </a:ext>
                </a:extLst>
              </p:cNvPr>
              <p:cNvSpPr/>
              <p:nvPr/>
            </p:nvSpPr>
            <p:spPr>
              <a:xfrm>
                <a:off x="4501750" y="56954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0" name="Rectangle 19">
                <a:extLst>
                  <a:ext uri="{FF2B5EF4-FFF2-40B4-BE49-F238E27FC236}">
                    <a16:creationId xmlns:a16="http://schemas.microsoft.com/office/drawing/2014/main" id="{61F15DE6-8B27-709D-A5EE-82E12357AF23}"/>
                  </a:ext>
                </a:extLst>
              </p:cNvPr>
              <p:cNvSpPr/>
              <p:nvPr/>
            </p:nvSpPr>
            <p:spPr>
              <a:xfrm>
                <a:off x="4501750" y="6056040"/>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1" name="Rectangle 20">
                <a:extLst>
                  <a:ext uri="{FF2B5EF4-FFF2-40B4-BE49-F238E27FC236}">
                    <a16:creationId xmlns:a16="http://schemas.microsoft.com/office/drawing/2014/main" id="{7FB57B5C-A382-7B68-DBDD-9241CB44B5C9}"/>
                  </a:ext>
                </a:extLst>
              </p:cNvPr>
              <p:cNvSpPr/>
              <p:nvPr/>
            </p:nvSpPr>
            <p:spPr>
              <a:xfrm>
                <a:off x="4501750" y="3892582"/>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2" name="Rectangle 21">
                <a:extLst>
                  <a:ext uri="{FF2B5EF4-FFF2-40B4-BE49-F238E27FC236}">
                    <a16:creationId xmlns:a16="http://schemas.microsoft.com/office/drawing/2014/main" id="{F81BB483-8374-4CDE-F528-DEA7051A684C}"/>
                  </a:ext>
                </a:extLst>
              </p:cNvPr>
              <p:cNvSpPr/>
              <p:nvPr/>
            </p:nvSpPr>
            <p:spPr>
              <a:xfrm>
                <a:off x="5234557"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Sam</a:t>
                </a:r>
                <a:endParaRPr lang="en-US" sz="1200" dirty="0">
                  <a:solidFill>
                    <a:schemeClr val="accent4">
                      <a:lumMod val="50000"/>
                    </a:schemeClr>
                  </a:solidFill>
                </a:endParaRPr>
              </a:p>
            </p:txBody>
          </p:sp>
          <p:sp>
            <p:nvSpPr>
              <p:cNvPr id="23" name="Rectangle 22">
                <a:extLst>
                  <a:ext uri="{FF2B5EF4-FFF2-40B4-BE49-F238E27FC236}">
                    <a16:creationId xmlns:a16="http://schemas.microsoft.com/office/drawing/2014/main" id="{E508541A-F0D6-00B9-F5CF-2C87E1EB372F}"/>
                  </a:ext>
                </a:extLst>
              </p:cNvPr>
              <p:cNvSpPr/>
              <p:nvPr/>
            </p:nvSpPr>
            <p:spPr>
              <a:xfrm>
                <a:off x="6020659"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Ron</a:t>
                </a:r>
                <a:endParaRPr lang="en-US" sz="1200" dirty="0">
                  <a:solidFill>
                    <a:schemeClr val="accent4">
                      <a:lumMod val="50000"/>
                    </a:schemeClr>
                  </a:solidFill>
                </a:endParaRPr>
              </a:p>
            </p:txBody>
          </p:sp>
          <p:cxnSp>
            <p:nvCxnSpPr>
              <p:cNvPr id="24" name="Straight Arrow Connector 23">
                <a:extLst>
                  <a:ext uri="{FF2B5EF4-FFF2-40B4-BE49-F238E27FC236}">
                    <a16:creationId xmlns:a16="http://schemas.microsoft.com/office/drawing/2014/main" id="{61F941B0-BEA5-2074-90B3-2A2945991FE8}"/>
                  </a:ext>
                </a:extLst>
              </p:cNvPr>
              <p:cNvCxnSpPr>
                <a:cxnSpLocks/>
                <a:stCxn id="10" idx="3"/>
                <a:endCxn id="22" idx="1"/>
              </p:cNvCxnSpPr>
              <p:nvPr/>
            </p:nvCxnSpPr>
            <p:spPr>
              <a:xfrm>
                <a:off x="4990288" y="2270622"/>
                <a:ext cx="244269"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A95857C-DE28-426C-AB68-9A35CB1449CC}"/>
                  </a:ext>
                </a:extLst>
              </p:cNvPr>
              <p:cNvCxnSpPr>
                <a:cxnSpLocks/>
                <a:stCxn id="22" idx="3"/>
                <a:endCxn id="23" idx="1"/>
              </p:cNvCxnSpPr>
              <p:nvPr/>
            </p:nvCxnSpPr>
            <p:spPr>
              <a:xfrm>
                <a:off x="5723095" y="2270622"/>
                <a:ext cx="297564"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ED319135-287A-6852-FBD4-6D8D485796BE}"/>
                  </a:ext>
                </a:extLst>
              </p:cNvPr>
              <p:cNvSpPr/>
              <p:nvPr/>
            </p:nvSpPr>
            <p:spPr>
              <a:xfrm>
                <a:off x="6863992"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Alex</a:t>
                </a:r>
                <a:endParaRPr lang="en-US" sz="1200" dirty="0">
                  <a:solidFill>
                    <a:schemeClr val="accent4">
                      <a:lumMod val="50000"/>
                    </a:schemeClr>
                  </a:solidFill>
                </a:endParaRPr>
              </a:p>
            </p:txBody>
          </p:sp>
          <p:cxnSp>
            <p:nvCxnSpPr>
              <p:cNvPr id="27" name="Straight Arrow Connector 26">
                <a:extLst>
                  <a:ext uri="{FF2B5EF4-FFF2-40B4-BE49-F238E27FC236}">
                    <a16:creationId xmlns:a16="http://schemas.microsoft.com/office/drawing/2014/main" id="{7006015B-DAE3-1112-4DA8-311965ED9452}"/>
                  </a:ext>
                </a:extLst>
              </p:cNvPr>
              <p:cNvCxnSpPr>
                <a:cxnSpLocks/>
                <a:stCxn id="23" idx="3"/>
                <a:endCxn id="26" idx="1"/>
              </p:cNvCxnSpPr>
              <p:nvPr/>
            </p:nvCxnSpPr>
            <p:spPr>
              <a:xfrm>
                <a:off x="6509197" y="2270622"/>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4E78625D-FE41-674B-506B-5FB3D9E64124}"/>
                  </a:ext>
                </a:extLst>
              </p:cNvPr>
              <p:cNvSpPr/>
              <p:nvPr/>
            </p:nvSpPr>
            <p:spPr>
              <a:xfrm>
                <a:off x="7707325"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Jerry</a:t>
                </a:r>
                <a:endParaRPr lang="en-US" sz="1200" dirty="0">
                  <a:solidFill>
                    <a:schemeClr val="accent4">
                      <a:lumMod val="50000"/>
                    </a:schemeClr>
                  </a:solidFill>
                </a:endParaRPr>
              </a:p>
            </p:txBody>
          </p:sp>
          <p:cxnSp>
            <p:nvCxnSpPr>
              <p:cNvPr id="29" name="Straight Arrow Connector 28">
                <a:extLst>
                  <a:ext uri="{FF2B5EF4-FFF2-40B4-BE49-F238E27FC236}">
                    <a16:creationId xmlns:a16="http://schemas.microsoft.com/office/drawing/2014/main" id="{82F4A8D4-F138-F3DE-06ED-0DEA697CF763}"/>
                  </a:ext>
                </a:extLst>
              </p:cNvPr>
              <p:cNvCxnSpPr>
                <a:cxnSpLocks/>
                <a:stCxn id="26" idx="3"/>
                <a:endCxn id="28" idx="1"/>
              </p:cNvCxnSpPr>
              <p:nvPr/>
            </p:nvCxnSpPr>
            <p:spPr>
              <a:xfrm>
                <a:off x="7352530" y="2270622"/>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E7395F3E-9EEB-48C2-42FA-E533FDD0A2C4}"/>
                  </a:ext>
                </a:extLst>
              </p:cNvPr>
              <p:cNvSpPr/>
              <p:nvPr/>
            </p:nvSpPr>
            <p:spPr>
              <a:xfrm>
                <a:off x="6839682" y="2809614"/>
                <a:ext cx="51284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Katie</a:t>
                </a:r>
                <a:endParaRPr lang="en-US" sz="1200" dirty="0">
                  <a:solidFill>
                    <a:schemeClr val="accent4">
                      <a:lumMod val="50000"/>
                    </a:schemeClr>
                  </a:solidFill>
                </a:endParaRPr>
              </a:p>
            </p:txBody>
          </p:sp>
          <p:sp>
            <p:nvSpPr>
              <p:cNvPr id="31" name="Rectangle 30">
                <a:extLst>
                  <a:ext uri="{FF2B5EF4-FFF2-40B4-BE49-F238E27FC236}">
                    <a16:creationId xmlns:a16="http://schemas.microsoft.com/office/drawing/2014/main" id="{E93493C9-F093-A1DB-DB6F-60931CA3298D}"/>
                  </a:ext>
                </a:extLst>
              </p:cNvPr>
              <p:cNvSpPr/>
              <p:nvPr/>
            </p:nvSpPr>
            <p:spPr>
              <a:xfrm>
                <a:off x="7683015" y="2809614"/>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Joe</a:t>
                </a:r>
                <a:endParaRPr lang="en-US" sz="1200" dirty="0">
                  <a:solidFill>
                    <a:schemeClr val="accent4">
                      <a:lumMod val="50000"/>
                    </a:schemeClr>
                  </a:solidFill>
                </a:endParaRPr>
              </a:p>
            </p:txBody>
          </p:sp>
          <p:cxnSp>
            <p:nvCxnSpPr>
              <p:cNvPr id="32" name="Straight Arrow Connector 31">
                <a:extLst>
                  <a:ext uri="{FF2B5EF4-FFF2-40B4-BE49-F238E27FC236}">
                    <a16:creationId xmlns:a16="http://schemas.microsoft.com/office/drawing/2014/main" id="{77C87FFB-814E-4B68-16EE-493F71D306E2}"/>
                  </a:ext>
                </a:extLst>
              </p:cNvPr>
              <p:cNvCxnSpPr>
                <a:cxnSpLocks/>
                <a:stCxn id="30" idx="3"/>
                <a:endCxn id="31" idx="1"/>
              </p:cNvCxnSpPr>
              <p:nvPr/>
            </p:nvCxnSpPr>
            <p:spPr>
              <a:xfrm>
                <a:off x="7352530" y="2990525"/>
                <a:ext cx="33048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D4C39D81-B00B-4405-5A1F-8FA9AF0731BC}"/>
                  </a:ext>
                </a:extLst>
              </p:cNvPr>
              <p:cNvCxnSpPr>
                <a:cxnSpLocks/>
                <a:stCxn id="31" idx="3"/>
                <a:endCxn id="5" idx="1"/>
              </p:cNvCxnSpPr>
              <p:nvPr/>
            </p:nvCxnSpPr>
            <p:spPr>
              <a:xfrm>
                <a:off x="8171553" y="2990525"/>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64E697C5-EC84-C93E-54C9-5F2FE21EEB06}"/>
                  </a:ext>
                </a:extLst>
              </p:cNvPr>
              <p:cNvCxnSpPr>
                <a:cxnSpLocks/>
                <a:stCxn id="28" idx="3"/>
                <a:endCxn id="30" idx="1"/>
              </p:cNvCxnSpPr>
              <p:nvPr/>
            </p:nvCxnSpPr>
            <p:spPr>
              <a:xfrm flipH="1">
                <a:off x="6839682" y="2270622"/>
                <a:ext cx="1356181" cy="719903"/>
              </a:xfrm>
              <a:prstGeom prst="bentConnector5">
                <a:avLst>
                  <a:gd name="adj1" fmla="val -16856"/>
                  <a:gd name="adj2" fmla="val 50000"/>
                  <a:gd name="adj3" fmla="val 116856"/>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grpSp>
      </p:grpSp>
      <p:sp>
        <p:nvSpPr>
          <p:cNvPr id="36" name="Title 2">
            <a:extLst>
              <a:ext uri="{FF2B5EF4-FFF2-40B4-BE49-F238E27FC236}">
                <a16:creationId xmlns:a16="http://schemas.microsoft.com/office/drawing/2014/main" id="{B55517CF-72F8-7BE2-46B9-3185D448F4A7}"/>
              </a:ext>
            </a:extLst>
          </p:cNvPr>
          <p:cNvSpPr>
            <a:spLocks noGrp="1"/>
          </p:cNvSpPr>
          <p:nvPr>
            <p:ph type="title"/>
          </p:nvPr>
        </p:nvSpPr>
        <p:spPr>
          <a:xfrm>
            <a:off x="671756" y="371511"/>
            <a:ext cx="8183759" cy="991998"/>
          </a:xfrm>
        </p:spPr>
        <p:txBody>
          <a:bodyPr/>
          <a:lstStyle/>
          <a:p>
            <a:r>
              <a:rPr lang="en-US" altLang="zh-CN" dirty="0"/>
              <a:t>Chaining</a:t>
            </a:r>
            <a:endParaRPr lang="en-US" dirty="0"/>
          </a:p>
        </p:txBody>
      </p:sp>
    </p:spTree>
    <p:extLst>
      <p:ext uri="{BB962C8B-B14F-4D97-AF65-F5344CB8AC3E}">
        <p14:creationId xmlns:p14="http://schemas.microsoft.com/office/powerpoint/2010/main" val="10576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C0D37-94A4-457F-DCC4-9C913EA22271}"/>
              </a:ext>
            </a:extLst>
          </p:cNvPr>
          <p:cNvSpPr>
            <a:spLocks noGrp="1"/>
          </p:cNvSpPr>
          <p:nvPr>
            <p:ph type="title"/>
          </p:nvPr>
        </p:nvSpPr>
        <p:spPr/>
        <p:txBody>
          <a:bodyPr/>
          <a:lstStyle/>
          <a:p>
            <a:r>
              <a:rPr lang="en-US" dirty="0" err="1"/>
              <a:t>ArrayMap</a:t>
            </a:r>
            <a:endParaRPr lang="en-US" dirty="0"/>
          </a:p>
        </p:txBody>
      </p:sp>
      <p:pic>
        <p:nvPicPr>
          <p:cNvPr id="2" name="Picture 1">
            <a:extLst>
              <a:ext uri="{FF2B5EF4-FFF2-40B4-BE49-F238E27FC236}">
                <a16:creationId xmlns:a16="http://schemas.microsoft.com/office/drawing/2014/main" id="{A8088832-8C15-E4AF-5D1F-8A2179800C3B}"/>
              </a:ext>
            </a:extLst>
          </p:cNvPr>
          <p:cNvPicPr>
            <a:picLocks noChangeAspect="1"/>
          </p:cNvPicPr>
          <p:nvPr/>
        </p:nvPicPr>
        <p:blipFill>
          <a:blip r:embed="rId2"/>
          <a:stretch>
            <a:fillRect/>
          </a:stretch>
        </p:blipFill>
        <p:spPr>
          <a:xfrm>
            <a:off x="185461" y="1618877"/>
            <a:ext cx="4323786" cy="462578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17432AFB-E2E8-E5D4-92EA-EDD90FE74016}"/>
              </a:ext>
            </a:extLst>
          </p:cNvPr>
          <p:cNvPicPr>
            <a:picLocks noChangeAspect="1"/>
          </p:cNvPicPr>
          <p:nvPr/>
        </p:nvPicPr>
        <p:blipFill>
          <a:blip r:embed="rId3"/>
          <a:stretch>
            <a:fillRect/>
          </a:stretch>
        </p:blipFill>
        <p:spPr>
          <a:xfrm>
            <a:off x="4647263" y="2536268"/>
            <a:ext cx="4311276" cy="24802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75027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BAEFA3-D978-73C7-3839-442F435E1B68}"/>
              </a:ext>
            </a:extLst>
          </p:cNvPr>
          <p:cNvSpPr>
            <a:spLocks noGrp="1"/>
          </p:cNvSpPr>
          <p:nvPr>
            <p:ph type="title"/>
          </p:nvPr>
        </p:nvSpPr>
        <p:spPr/>
        <p:txBody>
          <a:bodyPr/>
          <a:lstStyle/>
          <a:p>
            <a:r>
              <a:rPr lang="en-US" dirty="0"/>
              <a:t>Homework 3 Review</a:t>
            </a:r>
          </a:p>
        </p:txBody>
      </p:sp>
      <p:pic>
        <p:nvPicPr>
          <p:cNvPr id="4" name="Picture 3">
            <a:extLst>
              <a:ext uri="{FF2B5EF4-FFF2-40B4-BE49-F238E27FC236}">
                <a16:creationId xmlns:a16="http://schemas.microsoft.com/office/drawing/2014/main" id="{FD87A4A4-43ED-7517-10A1-250A6208920C}"/>
              </a:ext>
            </a:extLst>
          </p:cNvPr>
          <p:cNvPicPr>
            <a:picLocks noChangeAspect="1"/>
          </p:cNvPicPr>
          <p:nvPr/>
        </p:nvPicPr>
        <p:blipFill>
          <a:blip r:embed="rId2"/>
          <a:stretch>
            <a:fillRect/>
          </a:stretch>
        </p:blipFill>
        <p:spPr>
          <a:xfrm>
            <a:off x="2241550" y="2425700"/>
            <a:ext cx="4660900" cy="2006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4691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09C824-DEB6-6745-9077-D57C8A77F8E2}"/>
              </a:ext>
            </a:extLst>
          </p:cNvPr>
          <p:cNvSpPr>
            <a:spLocks noGrp="1"/>
          </p:cNvSpPr>
          <p:nvPr>
            <p:ph type="title"/>
          </p:nvPr>
        </p:nvSpPr>
        <p:spPr/>
        <p:txBody>
          <a:bodyPr/>
          <a:lstStyle/>
          <a:p>
            <a:r>
              <a:rPr lang="en-US" dirty="0"/>
              <a:t>An Idea</a:t>
            </a:r>
          </a:p>
        </p:txBody>
      </p:sp>
      <p:sp>
        <p:nvSpPr>
          <p:cNvPr id="4" name="TextBox 3">
            <a:extLst>
              <a:ext uri="{FF2B5EF4-FFF2-40B4-BE49-F238E27FC236}">
                <a16:creationId xmlns:a16="http://schemas.microsoft.com/office/drawing/2014/main" id="{45877289-FA74-394F-9A33-869F50EB94FD}"/>
              </a:ext>
            </a:extLst>
          </p:cNvPr>
          <p:cNvSpPr txBox="1"/>
          <p:nvPr/>
        </p:nvSpPr>
        <p:spPr>
          <a:xfrm>
            <a:off x="2698654" y="1738540"/>
            <a:ext cx="1337226" cy="769441"/>
          </a:xfrm>
          <a:prstGeom prst="rect">
            <a:avLst/>
          </a:prstGeom>
          <a:noFill/>
        </p:spPr>
        <p:txBody>
          <a:bodyPr wrap="none" rtlCol="0">
            <a:spAutoFit/>
          </a:bodyPr>
          <a:lstStyle/>
          <a:p>
            <a:r>
              <a:rPr lang="en-US" sz="4400" dirty="0">
                <a:sym typeface="Wingdings" pitchFamily="2" charset="2"/>
              </a:rPr>
              <a:t>1-&gt; 2</a:t>
            </a:r>
            <a:endParaRPr lang="en-US" sz="4400" dirty="0"/>
          </a:p>
        </p:txBody>
      </p:sp>
      <p:sp>
        <p:nvSpPr>
          <p:cNvPr id="5" name="TextBox 4">
            <a:extLst>
              <a:ext uri="{FF2B5EF4-FFF2-40B4-BE49-F238E27FC236}">
                <a16:creationId xmlns:a16="http://schemas.microsoft.com/office/drawing/2014/main" id="{E5A7698D-CD83-8149-BF52-C90A5A54EE96}"/>
              </a:ext>
            </a:extLst>
          </p:cNvPr>
          <p:cNvSpPr txBox="1"/>
          <p:nvPr/>
        </p:nvSpPr>
        <p:spPr>
          <a:xfrm>
            <a:off x="671756" y="2728767"/>
            <a:ext cx="2204450" cy="769441"/>
          </a:xfrm>
          <a:prstGeom prst="rect">
            <a:avLst/>
          </a:prstGeom>
          <a:noFill/>
        </p:spPr>
        <p:txBody>
          <a:bodyPr wrap="none" rtlCol="0">
            <a:spAutoFit/>
          </a:bodyPr>
          <a:lstStyle/>
          <a:p>
            <a:r>
              <a:rPr lang="en-US" sz="4400" dirty="0">
                <a:sym typeface="Wingdings" pitchFamily="2" charset="2"/>
              </a:rPr>
              <a:t>1-&gt; 2-&gt; 3</a:t>
            </a:r>
            <a:endParaRPr lang="en-US" sz="4400" dirty="0"/>
          </a:p>
        </p:txBody>
      </p:sp>
      <p:sp>
        <p:nvSpPr>
          <p:cNvPr id="6" name="TextBox 5">
            <a:extLst>
              <a:ext uri="{FF2B5EF4-FFF2-40B4-BE49-F238E27FC236}">
                <a16:creationId xmlns:a16="http://schemas.microsoft.com/office/drawing/2014/main" id="{A1D35440-47E3-6D4B-8C98-80E63E75C7BC}"/>
              </a:ext>
            </a:extLst>
          </p:cNvPr>
          <p:cNvSpPr txBox="1"/>
          <p:nvPr/>
        </p:nvSpPr>
        <p:spPr>
          <a:xfrm>
            <a:off x="4673981" y="1738540"/>
            <a:ext cx="1337226" cy="769441"/>
          </a:xfrm>
          <a:prstGeom prst="rect">
            <a:avLst/>
          </a:prstGeom>
          <a:noFill/>
        </p:spPr>
        <p:txBody>
          <a:bodyPr wrap="none" rtlCol="0">
            <a:spAutoFit/>
          </a:bodyPr>
          <a:lstStyle/>
          <a:p>
            <a:r>
              <a:rPr lang="en-US" sz="4400" dirty="0">
                <a:sym typeface="Wingdings" pitchFamily="2" charset="2"/>
              </a:rPr>
              <a:t>2-&gt; 1</a:t>
            </a:r>
            <a:endParaRPr lang="en-US" sz="4400" dirty="0"/>
          </a:p>
        </p:txBody>
      </p:sp>
      <p:sp>
        <p:nvSpPr>
          <p:cNvPr id="7" name="TextBox 6">
            <a:extLst>
              <a:ext uri="{FF2B5EF4-FFF2-40B4-BE49-F238E27FC236}">
                <a16:creationId xmlns:a16="http://schemas.microsoft.com/office/drawing/2014/main" id="{8AB67BBE-49AB-8441-A338-4389C7E5AC35}"/>
              </a:ext>
            </a:extLst>
          </p:cNvPr>
          <p:cNvSpPr txBox="1"/>
          <p:nvPr/>
        </p:nvSpPr>
        <p:spPr>
          <a:xfrm>
            <a:off x="3571045" y="2736284"/>
            <a:ext cx="1947969" cy="769441"/>
          </a:xfrm>
          <a:prstGeom prst="rect">
            <a:avLst/>
          </a:prstGeom>
          <a:noFill/>
        </p:spPr>
        <p:txBody>
          <a:bodyPr wrap="none" rtlCol="0">
            <a:spAutoFit/>
          </a:bodyPr>
          <a:lstStyle/>
          <a:p>
            <a:r>
              <a:rPr lang="en-US" sz="4400" dirty="0">
                <a:solidFill>
                  <a:srgbClr val="FF0000"/>
                </a:solidFill>
                <a:sym typeface="Wingdings" pitchFamily="2" charset="2"/>
              </a:rPr>
              <a:t>2</a:t>
            </a:r>
            <a:r>
              <a:rPr lang="en-US" sz="4400" dirty="0">
                <a:sym typeface="Wingdings" pitchFamily="2" charset="2"/>
              </a:rPr>
              <a:t>-&gt;</a:t>
            </a:r>
            <a:r>
              <a:rPr lang="en-US" sz="4400" dirty="0">
                <a:solidFill>
                  <a:srgbClr val="FF0000"/>
                </a:solidFill>
                <a:sym typeface="Wingdings" pitchFamily="2" charset="2"/>
              </a:rPr>
              <a:t>1</a:t>
            </a:r>
            <a:r>
              <a:rPr lang="en-US" sz="4400" dirty="0">
                <a:sym typeface="Wingdings" pitchFamily="2" charset="2"/>
              </a:rPr>
              <a:t>-&gt;3</a:t>
            </a:r>
            <a:endParaRPr lang="en-US" sz="4400" dirty="0"/>
          </a:p>
        </p:txBody>
      </p:sp>
      <p:sp>
        <p:nvSpPr>
          <p:cNvPr id="8" name="TextBox 7">
            <a:extLst>
              <a:ext uri="{FF2B5EF4-FFF2-40B4-BE49-F238E27FC236}">
                <a16:creationId xmlns:a16="http://schemas.microsoft.com/office/drawing/2014/main" id="{3A139D45-55C3-EB44-88F4-81B609722724}"/>
              </a:ext>
            </a:extLst>
          </p:cNvPr>
          <p:cNvSpPr txBox="1"/>
          <p:nvPr/>
        </p:nvSpPr>
        <p:spPr>
          <a:xfrm>
            <a:off x="6213853" y="2745974"/>
            <a:ext cx="1947969" cy="769441"/>
          </a:xfrm>
          <a:prstGeom prst="rect">
            <a:avLst/>
          </a:prstGeom>
          <a:noFill/>
        </p:spPr>
        <p:txBody>
          <a:bodyPr wrap="none" rtlCol="0">
            <a:spAutoFit/>
          </a:bodyPr>
          <a:lstStyle/>
          <a:p>
            <a:r>
              <a:rPr lang="en-US" sz="4400" dirty="0">
                <a:solidFill>
                  <a:srgbClr val="FF0000"/>
                </a:solidFill>
                <a:sym typeface="Wingdings" pitchFamily="2" charset="2"/>
              </a:rPr>
              <a:t>3</a:t>
            </a:r>
            <a:r>
              <a:rPr lang="en-US" sz="4400" dirty="0">
                <a:sym typeface="Wingdings" pitchFamily="2" charset="2"/>
              </a:rPr>
              <a:t>-&gt;2-&gt;1</a:t>
            </a:r>
            <a:endParaRPr lang="en-US" sz="4400" dirty="0"/>
          </a:p>
        </p:txBody>
      </p:sp>
      <p:sp>
        <p:nvSpPr>
          <p:cNvPr id="9" name="TextBox 8">
            <a:extLst>
              <a:ext uri="{FF2B5EF4-FFF2-40B4-BE49-F238E27FC236}">
                <a16:creationId xmlns:a16="http://schemas.microsoft.com/office/drawing/2014/main" id="{ABCB6C95-5374-BC43-AC3D-D4AD458F9165}"/>
              </a:ext>
            </a:extLst>
          </p:cNvPr>
          <p:cNvSpPr txBox="1"/>
          <p:nvPr/>
        </p:nvSpPr>
        <p:spPr>
          <a:xfrm>
            <a:off x="3182471" y="2665984"/>
            <a:ext cx="184731" cy="369332"/>
          </a:xfrm>
          <a:prstGeom prst="rect">
            <a:avLst/>
          </a:prstGeom>
          <a:noFill/>
        </p:spPr>
        <p:txBody>
          <a:bodyPr wrap="none" rtlCol="0">
            <a:spAutoFit/>
          </a:bodyPr>
          <a:lstStyle/>
          <a:p>
            <a:endParaRPr lang="en-US" dirty="0"/>
          </a:p>
        </p:txBody>
      </p:sp>
      <p:cxnSp>
        <p:nvCxnSpPr>
          <p:cNvPr id="12" name="Straight Arrow Connector 11">
            <a:extLst>
              <a:ext uri="{FF2B5EF4-FFF2-40B4-BE49-F238E27FC236}">
                <a16:creationId xmlns:a16="http://schemas.microsoft.com/office/drawing/2014/main" id="{5E00E17E-BA20-DA42-93A3-CE26F4615677}"/>
              </a:ext>
            </a:extLst>
          </p:cNvPr>
          <p:cNvCxnSpPr>
            <a:stCxn id="5" idx="3"/>
            <a:endCxn id="7" idx="1"/>
          </p:cNvCxnSpPr>
          <p:nvPr/>
        </p:nvCxnSpPr>
        <p:spPr>
          <a:xfrm>
            <a:off x="2876206" y="3113488"/>
            <a:ext cx="694839" cy="75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AF41BF6F-E81E-F946-8A01-CB6993FAB676}"/>
              </a:ext>
            </a:extLst>
          </p:cNvPr>
          <p:cNvCxnSpPr>
            <a:cxnSpLocks/>
            <a:stCxn id="7" idx="3"/>
            <a:endCxn id="8" idx="1"/>
          </p:cNvCxnSpPr>
          <p:nvPr/>
        </p:nvCxnSpPr>
        <p:spPr>
          <a:xfrm>
            <a:off x="5519014" y="3121005"/>
            <a:ext cx="694839" cy="96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659CDA50-6126-2941-9153-B89C82A07A4D}"/>
              </a:ext>
            </a:extLst>
          </p:cNvPr>
          <p:cNvCxnSpPr>
            <a:stCxn id="4" idx="3"/>
            <a:endCxn id="6" idx="1"/>
          </p:cNvCxnSpPr>
          <p:nvPr/>
        </p:nvCxnSpPr>
        <p:spPr>
          <a:xfrm>
            <a:off x="4035880" y="2123261"/>
            <a:ext cx="6381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78CE7EB-53BD-954A-9F8A-30A97D93ABB7}"/>
              </a:ext>
            </a:extLst>
          </p:cNvPr>
          <p:cNvSpPr txBox="1"/>
          <p:nvPr/>
        </p:nvSpPr>
        <p:spPr>
          <a:xfrm>
            <a:off x="1042306" y="3954890"/>
            <a:ext cx="6375848" cy="954107"/>
          </a:xfrm>
          <a:prstGeom prst="rect">
            <a:avLst/>
          </a:prstGeom>
          <a:noFill/>
        </p:spPr>
        <p:txBody>
          <a:bodyPr wrap="none" rtlCol="0">
            <a:spAutoFit/>
          </a:bodyPr>
          <a:lstStyle/>
          <a:p>
            <a:r>
              <a:rPr lang="en-US" sz="2800" dirty="0"/>
              <a:t>Starting from the head node</a:t>
            </a:r>
          </a:p>
          <a:p>
            <a:r>
              <a:rPr lang="en-US" sz="2800" dirty="0"/>
              <a:t>	Iteratively swap each node to the front </a:t>
            </a:r>
          </a:p>
        </p:txBody>
      </p:sp>
      <p:sp>
        <p:nvSpPr>
          <p:cNvPr id="16" name="TextBox 15">
            <a:extLst>
              <a:ext uri="{FF2B5EF4-FFF2-40B4-BE49-F238E27FC236}">
                <a16:creationId xmlns:a16="http://schemas.microsoft.com/office/drawing/2014/main" id="{A24D2EEC-D1BD-BF47-81F7-A1DD90911B9E}"/>
              </a:ext>
            </a:extLst>
          </p:cNvPr>
          <p:cNvSpPr txBox="1"/>
          <p:nvPr/>
        </p:nvSpPr>
        <p:spPr>
          <a:xfrm>
            <a:off x="2468820" y="5337353"/>
            <a:ext cx="2943434" cy="769441"/>
          </a:xfrm>
          <a:prstGeom prst="rect">
            <a:avLst/>
          </a:prstGeom>
          <a:noFill/>
        </p:spPr>
        <p:txBody>
          <a:bodyPr wrap="none" rtlCol="0">
            <a:spAutoFit/>
          </a:bodyPr>
          <a:lstStyle/>
          <a:p>
            <a:r>
              <a:rPr lang="en-US" sz="4400" dirty="0">
                <a:sym typeface="Wingdings" pitchFamily="2" charset="2"/>
              </a:rPr>
              <a:t>3-&gt; 4-&gt; 1-&gt;9</a:t>
            </a:r>
            <a:endParaRPr lang="en-US" sz="4400" dirty="0"/>
          </a:p>
        </p:txBody>
      </p:sp>
    </p:spTree>
    <p:extLst>
      <p:ext uri="{BB962C8B-B14F-4D97-AF65-F5344CB8AC3E}">
        <p14:creationId xmlns:p14="http://schemas.microsoft.com/office/powerpoint/2010/main" val="339485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4"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88B4ED-B347-294A-B204-5657687E8DDA}"/>
              </a:ext>
            </a:extLst>
          </p:cNvPr>
          <p:cNvSpPr>
            <a:spLocks noGrp="1"/>
          </p:cNvSpPr>
          <p:nvPr>
            <p:ph type="title"/>
          </p:nvPr>
        </p:nvSpPr>
        <p:spPr/>
        <p:txBody>
          <a:bodyPr/>
          <a:lstStyle/>
          <a:p>
            <a:r>
              <a:rPr lang="en-US" dirty="0"/>
              <a:t>Demo 3</a:t>
            </a:r>
          </a:p>
        </p:txBody>
      </p:sp>
      <p:sp>
        <p:nvSpPr>
          <p:cNvPr id="4" name="Oval 3">
            <a:extLst>
              <a:ext uri="{FF2B5EF4-FFF2-40B4-BE49-F238E27FC236}">
                <a16:creationId xmlns:a16="http://schemas.microsoft.com/office/drawing/2014/main" id="{A8130549-A0CA-354D-8260-317CCB96853F}"/>
              </a:ext>
            </a:extLst>
          </p:cNvPr>
          <p:cNvSpPr/>
          <p:nvPr/>
        </p:nvSpPr>
        <p:spPr>
          <a:xfrm>
            <a:off x="2196354"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1</a:t>
            </a:r>
          </a:p>
        </p:txBody>
      </p:sp>
      <p:sp>
        <p:nvSpPr>
          <p:cNvPr id="5" name="Oval 4">
            <a:extLst>
              <a:ext uri="{FF2B5EF4-FFF2-40B4-BE49-F238E27FC236}">
                <a16:creationId xmlns:a16="http://schemas.microsoft.com/office/drawing/2014/main" id="{C38A4B2A-57B6-F549-B87E-AFA6A99AF93E}"/>
              </a:ext>
            </a:extLst>
          </p:cNvPr>
          <p:cNvSpPr/>
          <p:nvPr/>
        </p:nvSpPr>
        <p:spPr>
          <a:xfrm>
            <a:off x="3435365"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sp>
        <p:nvSpPr>
          <p:cNvPr id="6" name="Oval 5">
            <a:extLst>
              <a:ext uri="{FF2B5EF4-FFF2-40B4-BE49-F238E27FC236}">
                <a16:creationId xmlns:a16="http://schemas.microsoft.com/office/drawing/2014/main" id="{6047DB48-8529-4341-A0D8-046A45A1C489}"/>
              </a:ext>
            </a:extLst>
          </p:cNvPr>
          <p:cNvSpPr/>
          <p:nvPr/>
        </p:nvSpPr>
        <p:spPr>
          <a:xfrm>
            <a:off x="4674376"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3</a:t>
            </a:r>
          </a:p>
        </p:txBody>
      </p:sp>
      <p:sp>
        <p:nvSpPr>
          <p:cNvPr id="7" name="Oval 6">
            <a:extLst>
              <a:ext uri="{FF2B5EF4-FFF2-40B4-BE49-F238E27FC236}">
                <a16:creationId xmlns:a16="http://schemas.microsoft.com/office/drawing/2014/main" id="{BDE16B19-7F3F-5846-AAE1-7C4348B1725B}"/>
              </a:ext>
            </a:extLst>
          </p:cNvPr>
          <p:cNvSpPr/>
          <p:nvPr/>
        </p:nvSpPr>
        <p:spPr>
          <a:xfrm>
            <a:off x="5913387"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9" name="Straight Arrow Connector 8">
            <a:extLst>
              <a:ext uri="{FF2B5EF4-FFF2-40B4-BE49-F238E27FC236}">
                <a16:creationId xmlns:a16="http://schemas.microsoft.com/office/drawing/2014/main" id="{DA1DD8A6-026D-424A-8818-1D1369E05763}"/>
              </a:ext>
            </a:extLst>
          </p:cNvPr>
          <p:cNvCxnSpPr>
            <a:stCxn id="4" idx="6"/>
            <a:endCxn id="5" idx="2"/>
          </p:cNvCxnSpPr>
          <p:nvPr/>
        </p:nvCxnSpPr>
        <p:spPr>
          <a:xfrm>
            <a:off x="2958354"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B8060FC-6E15-E842-8797-9535B52AA60E}"/>
              </a:ext>
            </a:extLst>
          </p:cNvPr>
          <p:cNvCxnSpPr>
            <a:cxnSpLocks/>
            <a:stCxn id="5" idx="6"/>
            <a:endCxn id="6" idx="2"/>
          </p:cNvCxnSpPr>
          <p:nvPr/>
        </p:nvCxnSpPr>
        <p:spPr>
          <a:xfrm>
            <a:off x="4197365"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4542A67-F6D7-6040-B3F5-C0B32EC3B329}"/>
              </a:ext>
            </a:extLst>
          </p:cNvPr>
          <p:cNvCxnSpPr>
            <a:cxnSpLocks/>
            <a:stCxn id="6" idx="6"/>
            <a:endCxn id="7" idx="2"/>
          </p:cNvCxnSpPr>
          <p:nvPr/>
        </p:nvCxnSpPr>
        <p:spPr>
          <a:xfrm>
            <a:off x="5436376"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76AFA92A-8389-174E-964F-545B306BB391}"/>
              </a:ext>
            </a:extLst>
          </p:cNvPr>
          <p:cNvSpPr/>
          <p:nvPr/>
        </p:nvSpPr>
        <p:spPr>
          <a:xfrm>
            <a:off x="957343" y="2734235"/>
            <a:ext cx="762000" cy="762000"/>
          </a:xfrm>
          <a:prstGeom prst="ellipse">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h</a:t>
            </a:r>
          </a:p>
        </p:txBody>
      </p:sp>
      <p:cxnSp>
        <p:nvCxnSpPr>
          <p:cNvPr id="23" name="Straight Arrow Connector 22">
            <a:extLst>
              <a:ext uri="{FF2B5EF4-FFF2-40B4-BE49-F238E27FC236}">
                <a16:creationId xmlns:a16="http://schemas.microsoft.com/office/drawing/2014/main" id="{3BF10062-3B31-EC47-9AF3-C2730FAD1F6E}"/>
              </a:ext>
            </a:extLst>
          </p:cNvPr>
          <p:cNvCxnSpPr>
            <a:cxnSpLocks/>
            <a:stCxn id="22" idx="6"/>
            <a:endCxn id="4" idx="2"/>
          </p:cNvCxnSpPr>
          <p:nvPr/>
        </p:nvCxnSpPr>
        <p:spPr>
          <a:xfrm>
            <a:off x="1719343"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31A4BFAE-94F8-E44F-A705-C496261D20DE}"/>
              </a:ext>
            </a:extLst>
          </p:cNvPr>
          <p:cNvSpPr/>
          <p:nvPr/>
        </p:nvSpPr>
        <p:spPr>
          <a:xfrm>
            <a:off x="7152398" y="2734235"/>
            <a:ext cx="762000" cy="762000"/>
          </a:xfrm>
          <a:prstGeom prst="ellips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lumMod val="65000"/>
                  </a:schemeClr>
                </a:solidFill>
              </a:rPr>
              <a:t>n</a:t>
            </a:r>
          </a:p>
        </p:txBody>
      </p:sp>
      <p:cxnSp>
        <p:nvCxnSpPr>
          <p:cNvPr id="27" name="Straight Arrow Connector 26">
            <a:extLst>
              <a:ext uri="{FF2B5EF4-FFF2-40B4-BE49-F238E27FC236}">
                <a16:creationId xmlns:a16="http://schemas.microsoft.com/office/drawing/2014/main" id="{F35CB747-9C23-5F41-BB21-30F8D058786B}"/>
              </a:ext>
            </a:extLst>
          </p:cNvPr>
          <p:cNvCxnSpPr>
            <a:cxnSpLocks/>
            <a:stCxn id="7" idx="6"/>
            <a:endCxn id="26" idx="2"/>
          </p:cNvCxnSpPr>
          <p:nvPr/>
        </p:nvCxnSpPr>
        <p:spPr>
          <a:xfrm>
            <a:off x="6675387"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a16="http://schemas.microsoft.com/office/drawing/2014/main" id="{EA3393F6-7508-3F44-A2AD-44A67E243C02}"/>
              </a:ext>
            </a:extLst>
          </p:cNvPr>
          <p:cNvSpPr/>
          <p:nvPr/>
        </p:nvSpPr>
        <p:spPr>
          <a:xfrm>
            <a:off x="3443529" y="3740290"/>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cxnSp>
        <p:nvCxnSpPr>
          <p:cNvPr id="31" name="Straight Arrow Connector 30">
            <a:extLst>
              <a:ext uri="{FF2B5EF4-FFF2-40B4-BE49-F238E27FC236}">
                <a16:creationId xmlns:a16="http://schemas.microsoft.com/office/drawing/2014/main" id="{C32DFC98-55F5-734E-8058-605AC679529B}"/>
              </a:ext>
            </a:extLst>
          </p:cNvPr>
          <p:cNvCxnSpPr>
            <a:cxnSpLocks/>
            <a:stCxn id="30" idx="6"/>
          </p:cNvCxnSpPr>
          <p:nvPr/>
        </p:nvCxnSpPr>
        <p:spPr>
          <a:xfrm>
            <a:off x="4205529" y="4121290"/>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59EEF730-9AE7-194F-8331-2D3CDDDFD0F4}"/>
              </a:ext>
            </a:extLst>
          </p:cNvPr>
          <p:cNvCxnSpPr>
            <a:cxnSpLocks/>
          </p:cNvCxnSpPr>
          <p:nvPr/>
        </p:nvCxnSpPr>
        <p:spPr>
          <a:xfrm>
            <a:off x="2577354" y="1783974"/>
            <a:ext cx="0" cy="806823"/>
          </a:xfrm>
          <a:prstGeom prst="straightConnector1">
            <a:avLst/>
          </a:prstGeom>
          <a:ln w="44450">
            <a:solidFill>
              <a:srgbClr val="C00000"/>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17" name="Picture 16" descr="A close up of a sign&#10;&#10;Description automatically generated">
            <a:extLst>
              <a:ext uri="{FF2B5EF4-FFF2-40B4-BE49-F238E27FC236}">
                <a16:creationId xmlns:a16="http://schemas.microsoft.com/office/drawing/2014/main" id="{ED5E3D66-2A5E-DF4B-856F-6BDEBB43F97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837473B0-CC2E-450A-ABE3-18F120FF3D39}">
                <a1611:picAttrSrcUrl xmlns:a1611="http://schemas.microsoft.com/office/drawing/2016/11/main" r:id="rId4"/>
              </a:ext>
            </a:extLst>
          </a:blip>
          <a:stretch>
            <a:fillRect/>
          </a:stretch>
        </p:blipFill>
        <p:spPr>
          <a:xfrm>
            <a:off x="957343" y="1842700"/>
            <a:ext cx="943337" cy="835941"/>
          </a:xfrm>
          <a:prstGeom prst="rect">
            <a:avLst/>
          </a:prstGeom>
        </p:spPr>
      </p:pic>
    </p:spTree>
    <p:extLst>
      <p:ext uri="{BB962C8B-B14F-4D97-AF65-F5344CB8AC3E}">
        <p14:creationId xmlns:p14="http://schemas.microsoft.com/office/powerpoint/2010/main" val="343334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139 -0.00393 L 0.13178 -0.00393 " pathEditMode="relative" ptsTypes="AA">
                                      <p:cBhvr>
                                        <p:cTn id="10" dur="1000" fill="hold"/>
                                        <p:tgtEl>
                                          <p:spTgt spid="33"/>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 0 L 0 0.14653 " pathEditMode="relative" ptsTypes="AA">
                                      <p:cBhvr>
                                        <p:cTn id="14" dur="1000" fill="hold"/>
                                        <p:tgtEl>
                                          <p:spTgt spid="5"/>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 0 L 0 0.14653 " pathEditMode="relative" ptsTypes="AA">
                                      <p:cBhvr>
                                        <p:cTn id="16" dur="1000" fill="hold"/>
                                        <p:tgtEl>
                                          <p:spTgt spid="10"/>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0" nodeType="clickEffect">
                                  <p:stCondLst>
                                    <p:cond delay="0"/>
                                  </p:stCondLst>
                                  <p:childTnLst>
                                    <p:animMotion origin="layout" path="M 0 0 L 0.13542 0 " pathEditMode="relative" ptsTypes="AA">
                                      <p:cBhvr>
                                        <p:cTn id="20" dur="1000" fill="hold"/>
                                        <p:tgtEl>
                                          <p:spTgt spid="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 0 L 0.13542 0 " pathEditMode="relative" ptsTypes="AA">
                                      <p:cBhvr>
                                        <p:cTn id="22" dur="1000" fill="hold"/>
                                        <p:tgtEl>
                                          <p:spTgt spid="9"/>
                                        </p:tgtEl>
                                        <p:attrNameLst>
                                          <p:attrName>ppt_x</p:attrName>
                                          <p:attrName>ppt_y</p:attrName>
                                        </p:attrNameLst>
                                      </p:cBhvr>
                                    </p:animMotion>
                                  </p:childTnLst>
                                </p:cTn>
                              </p:par>
                              <p:par>
                                <p:cTn id="23" presetID="1" presetClass="entr" presetSubtype="0" fill="hold" grpId="1"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50" presetClass="path" presetSubtype="0" accel="50000" decel="50000" fill="hold" grpId="0" nodeType="withEffect">
                                  <p:stCondLst>
                                    <p:cond delay="0"/>
                                  </p:stCondLst>
                                  <p:childTnLst>
                                    <p:animMotion origin="layout" path="M -0.00087 -0.00024 L -0.0684 -0.00024 C -0.09896 -0.00024 -0.13594 -0.04098 -0.13594 -0.07362 L -0.13594 -0.14676 " pathEditMode="relative" rAng="0" ptsTypes="AAAA">
                                      <p:cBhvr>
                                        <p:cTn id="28" dur="2000" fill="hold"/>
                                        <p:tgtEl>
                                          <p:spTgt spid="30"/>
                                        </p:tgtEl>
                                        <p:attrNameLst>
                                          <p:attrName>ppt_x</p:attrName>
                                          <p:attrName>ppt_y</p:attrName>
                                        </p:attrNameLst>
                                      </p:cBhvr>
                                      <p:rCtr x="-6753" y="-7338"/>
                                    </p:animMotion>
                                  </p:childTnLst>
                                </p:cTn>
                              </p:par>
                              <p:par>
                                <p:cTn id="29" presetID="50" presetClass="path" presetSubtype="0" accel="50000" decel="50000" fill="hold" nodeType="withEffect">
                                  <p:stCondLst>
                                    <p:cond delay="0"/>
                                  </p:stCondLst>
                                  <p:childTnLst>
                                    <p:animMotion origin="layout" path="M -0.00087 -0.00024 L -0.06841 -0.00024 C -0.09896 -0.00024 -0.13594 -0.04098 -0.13594 -0.07362 L -0.13594 -0.14676 " pathEditMode="relative" rAng="0" ptsTypes="AAAA">
                                      <p:cBhvr>
                                        <p:cTn id="30" dur="2000" fill="hold"/>
                                        <p:tgtEl>
                                          <p:spTgt spid="31"/>
                                        </p:tgtEl>
                                        <p:attrNameLst>
                                          <p:attrName>ppt_x</p:attrName>
                                          <p:attrName>ppt_y</p:attrName>
                                        </p:attrNameLst>
                                      </p:cBhvr>
                                      <p:rCtr x="-6753" y="-7338"/>
                                    </p:animMotion>
                                  </p:childTnLst>
                                </p:cTn>
                              </p:par>
                              <p:par>
                                <p:cTn id="31" presetID="1" presetClass="exit" presetSubtype="0" fill="hold" grpId="1"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30" grpId="0" animBg="1"/>
      <p:bldP spid="30"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88B4ED-B347-294A-B204-5657687E8DDA}"/>
              </a:ext>
            </a:extLst>
          </p:cNvPr>
          <p:cNvSpPr>
            <a:spLocks noGrp="1"/>
          </p:cNvSpPr>
          <p:nvPr>
            <p:ph type="title"/>
          </p:nvPr>
        </p:nvSpPr>
        <p:spPr/>
        <p:txBody>
          <a:bodyPr/>
          <a:lstStyle/>
          <a:p>
            <a:r>
              <a:rPr lang="en-US" dirty="0"/>
              <a:t>Demo 3</a:t>
            </a:r>
          </a:p>
        </p:txBody>
      </p:sp>
      <p:sp>
        <p:nvSpPr>
          <p:cNvPr id="4" name="Oval 3">
            <a:extLst>
              <a:ext uri="{FF2B5EF4-FFF2-40B4-BE49-F238E27FC236}">
                <a16:creationId xmlns:a16="http://schemas.microsoft.com/office/drawing/2014/main" id="{A8130549-A0CA-354D-8260-317CCB96853F}"/>
              </a:ext>
            </a:extLst>
          </p:cNvPr>
          <p:cNvSpPr/>
          <p:nvPr/>
        </p:nvSpPr>
        <p:spPr>
          <a:xfrm>
            <a:off x="2196354"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sp>
        <p:nvSpPr>
          <p:cNvPr id="5" name="Oval 4">
            <a:extLst>
              <a:ext uri="{FF2B5EF4-FFF2-40B4-BE49-F238E27FC236}">
                <a16:creationId xmlns:a16="http://schemas.microsoft.com/office/drawing/2014/main" id="{C38A4B2A-57B6-F549-B87E-AFA6A99AF93E}"/>
              </a:ext>
            </a:extLst>
          </p:cNvPr>
          <p:cNvSpPr/>
          <p:nvPr/>
        </p:nvSpPr>
        <p:spPr>
          <a:xfrm>
            <a:off x="3435365"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1</a:t>
            </a:r>
          </a:p>
        </p:txBody>
      </p:sp>
      <p:sp>
        <p:nvSpPr>
          <p:cNvPr id="6" name="Oval 5">
            <a:extLst>
              <a:ext uri="{FF2B5EF4-FFF2-40B4-BE49-F238E27FC236}">
                <a16:creationId xmlns:a16="http://schemas.microsoft.com/office/drawing/2014/main" id="{6047DB48-8529-4341-A0D8-046A45A1C489}"/>
              </a:ext>
            </a:extLst>
          </p:cNvPr>
          <p:cNvSpPr/>
          <p:nvPr/>
        </p:nvSpPr>
        <p:spPr>
          <a:xfrm>
            <a:off x="4674376"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3</a:t>
            </a:r>
          </a:p>
        </p:txBody>
      </p:sp>
      <p:sp>
        <p:nvSpPr>
          <p:cNvPr id="7" name="Oval 6">
            <a:extLst>
              <a:ext uri="{FF2B5EF4-FFF2-40B4-BE49-F238E27FC236}">
                <a16:creationId xmlns:a16="http://schemas.microsoft.com/office/drawing/2014/main" id="{BDE16B19-7F3F-5846-AAE1-7C4348B1725B}"/>
              </a:ext>
            </a:extLst>
          </p:cNvPr>
          <p:cNvSpPr/>
          <p:nvPr/>
        </p:nvSpPr>
        <p:spPr>
          <a:xfrm>
            <a:off x="5913387"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9" name="Straight Arrow Connector 8">
            <a:extLst>
              <a:ext uri="{FF2B5EF4-FFF2-40B4-BE49-F238E27FC236}">
                <a16:creationId xmlns:a16="http://schemas.microsoft.com/office/drawing/2014/main" id="{DA1DD8A6-026D-424A-8818-1D1369E05763}"/>
              </a:ext>
            </a:extLst>
          </p:cNvPr>
          <p:cNvCxnSpPr>
            <a:stCxn id="4" idx="6"/>
            <a:endCxn id="5" idx="2"/>
          </p:cNvCxnSpPr>
          <p:nvPr/>
        </p:nvCxnSpPr>
        <p:spPr>
          <a:xfrm>
            <a:off x="2958354"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B8060FC-6E15-E842-8797-9535B52AA60E}"/>
              </a:ext>
            </a:extLst>
          </p:cNvPr>
          <p:cNvCxnSpPr>
            <a:cxnSpLocks/>
            <a:stCxn id="5" idx="6"/>
            <a:endCxn id="6" idx="2"/>
          </p:cNvCxnSpPr>
          <p:nvPr/>
        </p:nvCxnSpPr>
        <p:spPr>
          <a:xfrm>
            <a:off x="4197365"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4542A67-F6D7-6040-B3F5-C0B32EC3B329}"/>
              </a:ext>
            </a:extLst>
          </p:cNvPr>
          <p:cNvCxnSpPr>
            <a:cxnSpLocks/>
            <a:stCxn id="6" idx="6"/>
            <a:endCxn id="7" idx="2"/>
          </p:cNvCxnSpPr>
          <p:nvPr/>
        </p:nvCxnSpPr>
        <p:spPr>
          <a:xfrm>
            <a:off x="5436376"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76AFA92A-8389-174E-964F-545B306BB391}"/>
              </a:ext>
            </a:extLst>
          </p:cNvPr>
          <p:cNvSpPr/>
          <p:nvPr/>
        </p:nvSpPr>
        <p:spPr>
          <a:xfrm>
            <a:off x="957343" y="2734235"/>
            <a:ext cx="762000" cy="762000"/>
          </a:xfrm>
          <a:prstGeom prst="ellipse">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h</a:t>
            </a:r>
          </a:p>
        </p:txBody>
      </p:sp>
      <p:cxnSp>
        <p:nvCxnSpPr>
          <p:cNvPr id="23" name="Straight Arrow Connector 22">
            <a:extLst>
              <a:ext uri="{FF2B5EF4-FFF2-40B4-BE49-F238E27FC236}">
                <a16:creationId xmlns:a16="http://schemas.microsoft.com/office/drawing/2014/main" id="{3BF10062-3B31-EC47-9AF3-C2730FAD1F6E}"/>
              </a:ext>
            </a:extLst>
          </p:cNvPr>
          <p:cNvCxnSpPr>
            <a:cxnSpLocks/>
            <a:stCxn id="22" idx="6"/>
            <a:endCxn id="4" idx="2"/>
          </p:cNvCxnSpPr>
          <p:nvPr/>
        </p:nvCxnSpPr>
        <p:spPr>
          <a:xfrm>
            <a:off x="1719343"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31A4BFAE-94F8-E44F-A705-C496261D20DE}"/>
              </a:ext>
            </a:extLst>
          </p:cNvPr>
          <p:cNvSpPr/>
          <p:nvPr/>
        </p:nvSpPr>
        <p:spPr>
          <a:xfrm>
            <a:off x="7152398" y="2734235"/>
            <a:ext cx="762000" cy="762000"/>
          </a:xfrm>
          <a:prstGeom prst="ellips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lumMod val="65000"/>
                  </a:schemeClr>
                </a:solidFill>
              </a:rPr>
              <a:t>n</a:t>
            </a:r>
          </a:p>
        </p:txBody>
      </p:sp>
      <p:cxnSp>
        <p:nvCxnSpPr>
          <p:cNvPr id="27" name="Straight Arrow Connector 26">
            <a:extLst>
              <a:ext uri="{FF2B5EF4-FFF2-40B4-BE49-F238E27FC236}">
                <a16:creationId xmlns:a16="http://schemas.microsoft.com/office/drawing/2014/main" id="{F35CB747-9C23-5F41-BB21-30F8D058786B}"/>
              </a:ext>
            </a:extLst>
          </p:cNvPr>
          <p:cNvCxnSpPr>
            <a:cxnSpLocks/>
            <a:stCxn id="7" idx="6"/>
            <a:endCxn id="26" idx="2"/>
          </p:cNvCxnSpPr>
          <p:nvPr/>
        </p:nvCxnSpPr>
        <p:spPr>
          <a:xfrm>
            <a:off x="6675387"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59EEF730-9AE7-194F-8331-2D3CDDDFD0F4}"/>
              </a:ext>
            </a:extLst>
          </p:cNvPr>
          <p:cNvCxnSpPr>
            <a:cxnSpLocks/>
          </p:cNvCxnSpPr>
          <p:nvPr/>
        </p:nvCxnSpPr>
        <p:spPr>
          <a:xfrm>
            <a:off x="3778623" y="1748113"/>
            <a:ext cx="0" cy="806823"/>
          </a:xfrm>
          <a:prstGeom prst="straightConnector1">
            <a:avLst/>
          </a:prstGeom>
          <a:ln w="44450">
            <a:solidFill>
              <a:srgbClr val="C0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7A9B7E18-C3D8-B441-9FCC-BB990D78679F}"/>
              </a:ext>
            </a:extLst>
          </p:cNvPr>
          <p:cNvSpPr/>
          <p:nvPr/>
        </p:nvSpPr>
        <p:spPr>
          <a:xfrm>
            <a:off x="4674376" y="38010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3</a:t>
            </a:r>
          </a:p>
        </p:txBody>
      </p:sp>
      <p:cxnSp>
        <p:nvCxnSpPr>
          <p:cNvPr id="18" name="Straight Arrow Connector 17">
            <a:extLst>
              <a:ext uri="{FF2B5EF4-FFF2-40B4-BE49-F238E27FC236}">
                <a16:creationId xmlns:a16="http://schemas.microsoft.com/office/drawing/2014/main" id="{F1899DFC-4639-3948-BDBB-887F81FB20F5}"/>
              </a:ext>
            </a:extLst>
          </p:cNvPr>
          <p:cNvCxnSpPr>
            <a:cxnSpLocks/>
            <a:stCxn id="17" idx="6"/>
          </p:cNvCxnSpPr>
          <p:nvPr/>
        </p:nvCxnSpPr>
        <p:spPr>
          <a:xfrm>
            <a:off x="5436376" y="41820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pic>
        <p:nvPicPr>
          <p:cNvPr id="19" name="Picture 18" descr="A close up of a sign&#10;&#10;Description automatically generated">
            <a:extLst>
              <a:ext uri="{FF2B5EF4-FFF2-40B4-BE49-F238E27FC236}">
                <a16:creationId xmlns:a16="http://schemas.microsoft.com/office/drawing/2014/main" id="{4FD25BFD-DF3B-D249-9047-B81349B549D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837473B0-CC2E-450A-ABE3-18F120FF3D39}">
                <a1611:picAttrSrcUrl xmlns:a1611="http://schemas.microsoft.com/office/drawing/2016/11/main" r:id="rId4"/>
              </a:ext>
            </a:extLst>
          </a:blip>
          <a:stretch>
            <a:fillRect/>
          </a:stretch>
        </p:blipFill>
        <p:spPr>
          <a:xfrm>
            <a:off x="957343" y="1842700"/>
            <a:ext cx="943337" cy="835941"/>
          </a:xfrm>
          <a:prstGeom prst="rect">
            <a:avLst/>
          </a:prstGeom>
        </p:spPr>
      </p:pic>
    </p:spTree>
    <p:extLst>
      <p:ext uri="{BB962C8B-B14F-4D97-AF65-F5344CB8AC3E}">
        <p14:creationId xmlns:p14="http://schemas.microsoft.com/office/powerpoint/2010/main" val="340918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52 0.00139 L 0.13386 0.00139 " pathEditMode="relative" ptsTypes="AA">
                                      <p:cBhvr>
                                        <p:cTn id="6" dur="1000" fill="hold"/>
                                        <p:tgtEl>
                                          <p:spTgt spid="3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 0 L 0 0.1544 " pathEditMode="relative" ptsTypes="AA">
                                      <p:cBhvr>
                                        <p:cTn id="10" dur="1000" fill="hold"/>
                                        <p:tgtEl>
                                          <p:spTgt spid="6"/>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1544 " pathEditMode="relative" ptsTypes="AA">
                                      <p:cBhvr>
                                        <p:cTn id="12" dur="1000" fill="hold"/>
                                        <p:tgtEl>
                                          <p:spTgt spid="13"/>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0" nodeType="clickEffect">
                                  <p:stCondLst>
                                    <p:cond delay="0"/>
                                  </p:stCondLst>
                                  <p:childTnLst>
                                    <p:animMotion origin="layout" path="M 0 0 L 0.13559 0 " pathEditMode="relative" ptsTypes="AA">
                                      <p:cBhvr>
                                        <p:cTn id="16" dur="1000" fill="hold"/>
                                        <p:tgtEl>
                                          <p:spTgt spid="4"/>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 0 L 0.13559 0 " pathEditMode="relative" ptsTypes="AA">
                                      <p:cBhvr>
                                        <p:cTn id="18" dur="1000" fill="hold"/>
                                        <p:tgtEl>
                                          <p:spTgt spid="9"/>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13559 0 " pathEditMode="relative" ptsTypes="AA">
                                      <p:cBhvr>
                                        <p:cTn id="20" dur="1000" fill="hold"/>
                                        <p:tgtEl>
                                          <p:spTgt spid="5"/>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 0 L 0.13559 0 " pathEditMode="relative" ptsTypes="AA">
                                      <p:cBhvr>
                                        <p:cTn id="22" dur="1000" fill="hold"/>
                                        <p:tgtEl>
                                          <p:spTgt spid="10"/>
                                        </p:tgtEl>
                                        <p:attrNameLst>
                                          <p:attrName>ppt_x</p:attrName>
                                          <p:attrName>ppt_y</p:attrName>
                                        </p:attrNameLst>
                                      </p:cBhvr>
                                    </p:animMotion>
                                  </p:childTnLst>
                                </p:cTn>
                              </p:par>
                              <p:par>
                                <p:cTn id="23" presetID="1" presetClass="entr"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50" presetClass="path" presetSubtype="0" accel="50000" decel="50000" fill="hold" grpId="0" nodeType="withEffect">
                                  <p:stCondLst>
                                    <p:cond delay="0"/>
                                  </p:stCondLst>
                                  <p:childTnLst>
                                    <p:animMotion origin="layout" path="M 2.22222E-6 -4.81481E-6 L -0.13542 -4.81481E-6 C -0.19601 -4.81481E-6 -0.27049 -0.04305 -0.27049 -0.07777 L -0.27049 -0.15555 " pathEditMode="relative" rAng="0" ptsTypes="AAAA">
                                      <p:cBhvr>
                                        <p:cTn id="28" dur="2000" fill="hold"/>
                                        <p:tgtEl>
                                          <p:spTgt spid="17"/>
                                        </p:tgtEl>
                                        <p:attrNameLst>
                                          <p:attrName>ppt_x</p:attrName>
                                          <p:attrName>ppt_y</p:attrName>
                                        </p:attrNameLst>
                                      </p:cBhvr>
                                      <p:rCtr x="-13524" y="-7778"/>
                                    </p:animMotion>
                                  </p:childTnLst>
                                </p:cTn>
                              </p:par>
                              <p:par>
                                <p:cTn id="29" presetID="50" presetClass="path" presetSubtype="0" accel="50000" decel="50000" fill="hold" nodeType="withEffect">
                                  <p:stCondLst>
                                    <p:cond delay="0"/>
                                  </p:stCondLst>
                                  <p:childTnLst>
                                    <p:animMotion origin="layout" path="M 3.88889E-6 -4.81481E-6 L -0.13542 -4.81481E-6 C -0.19601 -4.81481E-6 -0.27049 -0.04305 -0.27049 -0.07777 L -0.27049 -0.15555 " pathEditMode="relative" rAng="0" ptsTypes="AAAA">
                                      <p:cBhvr>
                                        <p:cTn id="30" dur="2000" fill="hold"/>
                                        <p:tgtEl>
                                          <p:spTgt spid="18"/>
                                        </p:tgtEl>
                                        <p:attrNameLst>
                                          <p:attrName>ppt_x</p:attrName>
                                          <p:attrName>ppt_y</p:attrName>
                                        </p:attrNameLst>
                                      </p:cBhvr>
                                      <p:rCtr x="-13524" y="-7778"/>
                                    </p:animMotion>
                                  </p:childTnLst>
                                </p:cTn>
                              </p:par>
                              <p:par>
                                <p:cTn id="31" presetID="1" presetClass="exit" presetSubtype="0" fill="hold" grpId="1"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17" grpId="0" animBg="1"/>
      <p:bldP spid="17" grpId="1" animBg="1"/>
    </p:bld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8814</TotalTime>
  <Words>1055</Words>
  <Application>Microsoft Macintosh PowerPoint</Application>
  <PresentationFormat>On-screen Show (4:3)</PresentationFormat>
  <Paragraphs>305</Paragraphs>
  <Slides>51</Slides>
  <Notes>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51</vt:i4>
      </vt:variant>
    </vt:vector>
  </HeadingPairs>
  <TitlesOfParts>
    <vt:vector size="63" baseType="lpstr">
      <vt:lpstr>DejaVuSans</vt:lpstr>
      <vt:lpstr>Encode Sans Normal Black</vt:lpstr>
      <vt:lpstr>Uni Sans Regular</vt:lpstr>
      <vt:lpstr>Arial</vt:lpstr>
      <vt:lpstr>Calibri</vt:lpstr>
      <vt:lpstr>Cambria Math</vt:lpstr>
      <vt:lpstr>Lucida Grande</vt:lpstr>
      <vt:lpstr>Open Sans</vt:lpstr>
      <vt:lpstr>Open Sans Light</vt:lpstr>
      <vt:lpstr>Wingdings</vt:lpstr>
      <vt:lpstr>Custom Design</vt:lpstr>
      <vt:lpstr>1_Custom Design</vt:lpstr>
      <vt:lpstr>PowerPoint Presentation</vt:lpstr>
      <vt:lpstr>CSS342 Data Structures, Algorithms, and Discrete Mathematics (I)</vt:lpstr>
      <vt:lpstr>Where are we at now?</vt:lpstr>
      <vt:lpstr>6th Week Schedule</vt:lpstr>
      <vt:lpstr>Homework 3 Review</vt:lpstr>
      <vt:lpstr>Homework 3 Review</vt:lpstr>
      <vt:lpstr>An Idea</vt:lpstr>
      <vt:lpstr>Demo 3</vt:lpstr>
      <vt:lpstr>Demo 3</vt:lpstr>
      <vt:lpstr>Demo 3</vt:lpstr>
      <vt:lpstr>Swap a node in a list to the front</vt:lpstr>
      <vt:lpstr>Swap a node in a list to the front</vt:lpstr>
      <vt:lpstr>Swap a node in a list to the front</vt:lpstr>
      <vt:lpstr>Swap a node in a list to the front</vt:lpstr>
      <vt:lpstr>Swap a node in a list to the front</vt:lpstr>
      <vt:lpstr>Midterm Review</vt:lpstr>
      <vt:lpstr>ADT HashTable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is orange juice?”</vt:lpstr>
      <vt:lpstr>PowerPoint Presentation</vt:lpstr>
      <vt:lpstr>PowerPoint Presentation</vt:lpstr>
      <vt:lpstr>PowerPoint Presentation</vt:lpstr>
      <vt:lpstr>PowerPoint Presentation</vt:lpstr>
      <vt:lpstr>STD::unordered_map</vt:lpstr>
      <vt:lpstr>Word Frequency</vt:lpstr>
      <vt:lpstr>Word Frequency</vt:lpstr>
      <vt:lpstr>HashTable Implementation</vt:lpstr>
      <vt:lpstr>PowerPoint Presentation</vt:lpstr>
      <vt:lpstr>PowerPoint Presentation</vt:lpstr>
      <vt:lpstr>PowerPoint Presentation</vt:lpstr>
      <vt:lpstr>ArrayMap</vt:lpstr>
      <vt:lpstr>Hashing</vt:lpstr>
      <vt:lpstr>Hashing</vt:lpstr>
      <vt:lpstr>Collision</vt:lpstr>
      <vt:lpstr>Collision</vt:lpstr>
      <vt:lpstr>Chaining</vt:lpstr>
      <vt:lpstr>Chaining</vt:lpstr>
      <vt:lpstr>ArrayMap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Peng Du</cp:lastModifiedBy>
  <cp:revision>1001</cp:revision>
  <cp:lastPrinted>2016-02-10T20:19:12Z</cp:lastPrinted>
  <dcterms:created xsi:type="dcterms:W3CDTF">2014-10-14T00:51:43Z</dcterms:created>
  <dcterms:modified xsi:type="dcterms:W3CDTF">2022-05-04T22:28:05Z</dcterms:modified>
</cp:coreProperties>
</file>